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5"/>
  </p:notesMasterIdLst>
  <p:sldIdLst>
    <p:sldId id="256" r:id="rId3"/>
    <p:sldId id="297" r:id="rId4"/>
    <p:sldId id="298" r:id="rId5"/>
    <p:sldId id="314" r:id="rId6"/>
    <p:sldId id="299" r:id="rId7"/>
    <p:sldId id="300" r:id="rId8"/>
    <p:sldId id="329" r:id="rId9"/>
    <p:sldId id="302" r:id="rId10"/>
    <p:sldId id="303" r:id="rId11"/>
    <p:sldId id="304" r:id="rId12"/>
    <p:sldId id="305" r:id="rId13"/>
    <p:sldId id="306" r:id="rId14"/>
    <p:sldId id="307" r:id="rId15"/>
    <p:sldId id="308" r:id="rId16"/>
    <p:sldId id="309" r:id="rId17"/>
    <p:sldId id="310" r:id="rId18"/>
    <p:sldId id="311" r:id="rId19"/>
    <p:sldId id="313" r:id="rId20"/>
    <p:sldId id="312" r:id="rId21"/>
    <p:sldId id="315" r:id="rId22"/>
    <p:sldId id="316" r:id="rId23"/>
    <p:sldId id="317" r:id="rId24"/>
    <p:sldId id="318" r:id="rId25"/>
    <p:sldId id="319" r:id="rId26"/>
    <p:sldId id="320" r:id="rId27"/>
    <p:sldId id="321" r:id="rId28"/>
    <p:sldId id="322" r:id="rId29"/>
    <p:sldId id="323" r:id="rId30"/>
    <p:sldId id="324" r:id="rId31"/>
    <p:sldId id="327" r:id="rId32"/>
    <p:sldId id="328" r:id="rId33"/>
    <p:sldId id="296" r:id="rId34"/>
  </p:sldIdLst>
  <p:sldSz cx="9144000" cy="5143500" type="screen16x9"/>
  <p:notesSz cx="6858000" cy="9144000"/>
  <p:embeddedFontLst>
    <p:embeddedFont>
      <p:font typeface="Advent Pro SemiBold" panose="020B0604020202020204" charset="0"/>
      <p:regular r:id="rId36"/>
      <p:bold r:id="rId37"/>
    </p:embeddedFont>
    <p:embeddedFont>
      <p:font typeface="Fira Sans Extra Condensed Medium" panose="020B0604020202020204" charset="0"/>
      <p:regular r:id="rId38"/>
      <p:bold r:id="rId39"/>
      <p:italic r:id="rId40"/>
      <p:boldItalic r:id="rId41"/>
    </p:embeddedFont>
    <p:embeddedFont>
      <p:font typeface="Maven Pro" panose="020B0604020202020204" charset="0"/>
      <p:regular r:id="rId42"/>
      <p:bold r:id="rId43"/>
    </p:embeddedFont>
    <p:embeddedFont>
      <p:font typeface="Proxima Nova" panose="020B0604020202020204" charset="0"/>
      <p:regular r:id="rId44"/>
      <p:bold r:id="rId45"/>
      <p:italic r:id="rId46"/>
      <p:boldItalic r:id="rId47"/>
    </p:embeddedFont>
    <p:embeddedFont>
      <p:font typeface="Proxima Nova Semibold" panose="020B0604020202020204" charset="0"/>
      <p:regular r:id="rId48"/>
      <p:bold r:id="rId49"/>
      <p:italic r:id="rId50"/>
      <p:boldItalic r:id="rId51"/>
    </p:embeddedFont>
    <p:embeddedFont>
      <p:font typeface="Share Tech" panose="020B0604020202020204" charset="0"/>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7C81D83-E7D8-4E06-995E-FEE4D82DC058}">
  <a:tblStyle styleId="{77C81D83-E7D8-4E06-995E-FEE4D82DC05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49"/>
  </p:normalViewPr>
  <p:slideViewPr>
    <p:cSldViewPr snapToGrid="0" snapToObjects="1">
      <p:cViewPr varScale="1">
        <p:scale>
          <a:sx n="143" d="100"/>
          <a:sy n="143" d="100"/>
        </p:scale>
        <p:origin x="68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9109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5297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4430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146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0932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406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7232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571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2898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994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379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737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558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615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7100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864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0659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139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0973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8201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7122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21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37939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00239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9"/>
        <p:cNvGrpSpPr/>
        <p:nvPr/>
      </p:nvGrpSpPr>
      <p:grpSpPr>
        <a:xfrm>
          <a:off x="0" y="0"/>
          <a:ext cx="0" cy="0"/>
          <a:chOff x="0" y="0"/>
          <a:chExt cx="0" cy="0"/>
        </a:xfrm>
      </p:grpSpPr>
      <p:sp>
        <p:nvSpPr>
          <p:cNvPr id="13790" name="Google Shape;13790;g70e1a7781e_1_25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1" name="Google Shape;13791;g70e1a7781e_1_25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3237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0802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1317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794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9187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516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2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9" r:id="rId3"/>
    <p:sldLayoutId id="2147483667" r:id="rId4"/>
    <p:sldLayoutId id="2147483668"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26"/>
        <p:cNvGrpSpPr/>
        <p:nvPr/>
      </p:nvGrpSpPr>
      <p:grpSpPr>
        <a:xfrm>
          <a:off x="0" y="0"/>
          <a:ext cx="0" cy="0"/>
          <a:chOff x="0" y="0"/>
          <a:chExt cx="0" cy="0"/>
        </a:xfrm>
      </p:grpSpPr>
      <p:sp>
        <p:nvSpPr>
          <p:cNvPr id="427" name="Google Shape;427;p2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28" name="Google Shape;428;p2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hyperlink" Target="https://catalog.data.gov/dataset/library-usag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GROUP5</a:t>
            </a:r>
          </a:p>
          <a:p>
            <a:pPr marL="0" lvl="0" indent="0" algn="ctr" rtl="0">
              <a:spcBef>
                <a:spcPts val="0"/>
              </a:spcBef>
              <a:spcAft>
                <a:spcPts val="0"/>
              </a:spcAft>
              <a:buNone/>
            </a:pPr>
            <a:r>
              <a:rPr lang="en" dirty="0"/>
              <a:t>JOHN LAURENCE ZABANAL</a:t>
            </a:r>
          </a:p>
          <a:p>
            <a:pPr marL="0" lvl="0" indent="0" algn="ctr" rtl="0">
              <a:spcBef>
                <a:spcPts val="0"/>
              </a:spcBef>
              <a:spcAft>
                <a:spcPts val="0"/>
              </a:spcAft>
              <a:buNone/>
            </a:pPr>
            <a:r>
              <a:rPr lang="en" dirty="0"/>
              <a:t>VIRGILIO MEDINA JR</a:t>
            </a:r>
            <a:endParaRPr dirty="0"/>
          </a:p>
        </p:txBody>
      </p:sp>
      <p:sp>
        <p:nvSpPr>
          <p:cNvPr id="435" name="Google Shape;435;p25"/>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p>
            <a:pPr lvl="0"/>
            <a:r>
              <a:rPr lang="en-US" dirty="0"/>
              <a:t>Determining The Different Profiles of Library Users</a:t>
            </a: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4" y="411675"/>
            <a:ext cx="7012061" cy="577800"/>
          </a:xfrm>
          <a:prstGeom prst="rect">
            <a:avLst/>
          </a:prstGeom>
        </p:spPr>
        <p:txBody>
          <a:bodyPr spcFirstLastPara="1" wrap="square" lIns="91425" tIns="91425" rIns="91425" bIns="91425" anchor="b" anchorCtr="0">
            <a:noAutofit/>
          </a:bodyPr>
          <a:lstStyle/>
          <a:p>
            <a:pPr lvl="0"/>
            <a:r>
              <a:rPr lang="en-US" dirty="0">
                <a:solidFill>
                  <a:schemeClr val="accent3"/>
                </a:solidFill>
              </a:rPr>
              <a:t>INITIAL EDA + INITIAL DATA PRE-PROCESSING</a:t>
            </a:r>
          </a:p>
        </p:txBody>
      </p:sp>
      <p:pic>
        <p:nvPicPr>
          <p:cNvPr id="3" name="Picture 2">
            <a:extLst>
              <a:ext uri="{FF2B5EF4-FFF2-40B4-BE49-F238E27FC236}">
                <a16:creationId xmlns:a16="http://schemas.microsoft.com/office/drawing/2014/main" id="{DFD4A1C5-0B31-46B9-736F-8805F2B98823}"/>
              </a:ext>
            </a:extLst>
          </p:cNvPr>
          <p:cNvPicPr>
            <a:picLocks noChangeAspect="1"/>
          </p:cNvPicPr>
          <p:nvPr/>
        </p:nvPicPr>
        <p:blipFill>
          <a:blip r:embed="rId3"/>
          <a:stretch>
            <a:fillRect/>
          </a:stretch>
        </p:blipFill>
        <p:spPr>
          <a:xfrm>
            <a:off x="0" y="1410650"/>
            <a:ext cx="9144000" cy="3062428"/>
          </a:xfrm>
          <a:prstGeom prst="rect">
            <a:avLst/>
          </a:prstGeom>
        </p:spPr>
      </p:pic>
    </p:spTree>
    <p:extLst>
      <p:ext uri="{BB962C8B-B14F-4D97-AF65-F5344CB8AC3E}">
        <p14:creationId xmlns:p14="http://schemas.microsoft.com/office/powerpoint/2010/main" val="2521515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4" y="411675"/>
            <a:ext cx="7012061" cy="577800"/>
          </a:xfrm>
          <a:prstGeom prst="rect">
            <a:avLst/>
          </a:prstGeom>
        </p:spPr>
        <p:txBody>
          <a:bodyPr spcFirstLastPara="1" wrap="square" lIns="91425" tIns="91425" rIns="91425" bIns="91425" anchor="b" anchorCtr="0">
            <a:noAutofit/>
          </a:bodyPr>
          <a:lstStyle/>
          <a:p>
            <a:pPr lvl="0"/>
            <a:r>
              <a:rPr lang="en-US" dirty="0">
                <a:solidFill>
                  <a:schemeClr val="accent3"/>
                </a:solidFill>
              </a:rPr>
              <a:t>INITIAL EDA + INITIAL DATA PRE-PROCESSING</a:t>
            </a:r>
          </a:p>
        </p:txBody>
      </p:sp>
      <p:pic>
        <p:nvPicPr>
          <p:cNvPr id="2" name="Picture 1">
            <a:extLst>
              <a:ext uri="{FF2B5EF4-FFF2-40B4-BE49-F238E27FC236}">
                <a16:creationId xmlns:a16="http://schemas.microsoft.com/office/drawing/2014/main" id="{718721F4-A15D-9AA4-B58F-E83E934C8A92}"/>
              </a:ext>
            </a:extLst>
          </p:cNvPr>
          <p:cNvPicPr>
            <a:picLocks noChangeAspect="1"/>
          </p:cNvPicPr>
          <p:nvPr/>
        </p:nvPicPr>
        <p:blipFill>
          <a:blip r:embed="rId3"/>
          <a:stretch>
            <a:fillRect/>
          </a:stretch>
        </p:blipFill>
        <p:spPr>
          <a:xfrm>
            <a:off x="0" y="1487957"/>
            <a:ext cx="9144000" cy="2798956"/>
          </a:xfrm>
          <a:prstGeom prst="rect">
            <a:avLst/>
          </a:prstGeom>
        </p:spPr>
      </p:pic>
    </p:spTree>
    <p:extLst>
      <p:ext uri="{BB962C8B-B14F-4D97-AF65-F5344CB8AC3E}">
        <p14:creationId xmlns:p14="http://schemas.microsoft.com/office/powerpoint/2010/main" val="3564009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4" y="411675"/>
            <a:ext cx="7012061" cy="577800"/>
          </a:xfrm>
          <a:prstGeom prst="rect">
            <a:avLst/>
          </a:prstGeom>
        </p:spPr>
        <p:txBody>
          <a:bodyPr spcFirstLastPara="1" wrap="square" lIns="91425" tIns="91425" rIns="91425" bIns="91425" anchor="b" anchorCtr="0">
            <a:noAutofit/>
          </a:bodyPr>
          <a:lstStyle/>
          <a:p>
            <a:pPr lvl="0"/>
            <a:r>
              <a:rPr lang="en-US" dirty="0">
                <a:solidFill>
                  <a:schemeClr val="accent3"/>
                </a:solidFill>
              </a:rPr>
              <a:t>INITIAL EDA + INITIAL DATA PRE-PROCESSING</a:t>
            </a:r>
          </a:p>
        </p:txBody>
      </p:sp>
      <p:pic>
        <p:nvPicPr>
          <p:cNvPr id="4" name="Picture 3">
            <a:extLst>
              <a:ext uri="{FF2B5EF4-FFF2-40B4-BE49-F238E27FC236}">
                <a16:creationId xmlns:a16="http://schemas.microsoft.com/office/drawing/2014/main" id="{515390E6-B897-E417-D5CD-B9E3FFF407FF}"/>
              </a:ext>
            </a:extLst>
          </p:cNvPr>
          <p:cNvPicPr>
            <a:picLocks noChangeAspect="1"/>
          </p:cNvPicPr>
          <p:nvPr/>
        </p:nvPicPr>
        <p:blipFill>
          <a:blip r:embed="rId3"/>
          <a:stretch>
            <a:fillRect/>
          </a:stretch>
        </p:blipFill>
        <p:spPr>
          <a:xfrm>
            <a:off x="0" y="1383972"/>
            <a:ext cx="9144000" cy="3224641"/>
          </a:xfrm>
          <a:prstGeom prst="rect">
            <a:avLst/>
          </a:prstGeom>
        </p:spPr>
      </p:pic>
    </p:spTree>
    <p:extLst>
      <p:ext uri="{BB962C8B-B14F-4D97-AF65-F5344CB8AC3E}">
        <p14:creationId xmlns:p14="http://schemas.microsoft.com/office/powerpoint/2010/main" val="3256296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4" y="411675"/>
            <a:ext cx="7012061" cy="577800"/>
          </a:xfrm>
          <a:prstGeom prst="rect">
            <a:avLst/>
          </a:prstGeom>
        </p:spPr>
        <p:txBody>
          <a:bodyPr spcFirstLastPara="1" wrap="square" lIns="91425" tIns="91425" rIns="91425" bIns="91425" anchor="b" anchorCtr="0">
            <a:noAutofit/>
          </a:bodyPr>
          <a:lstStyle/>
          <a:p>
            <a:pPr lvl="0"/>
            <a:r>
              <a:rPr lang="en-US" dirty="0">
                <a:solidFill>
                  <a:schemeClr val="accent3"/>
                </a:solidFill>
              </a:rPr>
              <a:t>INITIAL EDA + INITIAL DATA PRE-PROCESSING</a:t>
            </a:r>
          </a:p>
        </p:txBody>
      </p:sp>
      <p:pic>
        <p:nvPicPr>
          <p:cNvPr id="3" name="Picture 2">
            <a:extLst>
              <a:ext uri="{FF2B5EF4-FFF2-40B4-BE49-F238E27FC236}">
                <a16:creationId xmlns:a16="http://schemas.microsoft.com/office/drawing/2014/main" id="{D77B62A1-274D-874A-AE51-808C76CAD49D}"/>
              </a:ext>
            </a:extLst>
          </p:cNvPr>
          <p:cNvPicPr>
            <a:picLocks noChangeAspect="1"/>
          </p:cNvPicPr>
          <p:nvPr/>
        </p:nvPicPr>
        <p:blipFill>
          <a:blip r:embed="rId3"/>
          <a:stretch>
            <a:fillRect/>
          </a:stretch>
        </p:blipFill>
        <p:spPr>
          <a:xfrm>
            <a:off x="0" y="1415218"/>
            <a:ext cx="9144000" cy="3275786"/>
          </a:xfrm>
          <a:prstGeom prst="rect">
            <a:avLst/>
          </a:prstGeom>
        </p:spPr>
      </p:pic>
    </p:spTree>
    <p:extLst>
      <p:ext uri="{BB962C8B-B14F-4D97-AF65-F5344CB8AC3E}">
        <p14:creationId xmlns:p14="http://schemas.microsoft.com/office/powerpoint/2010/main" val="601171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4" y="411675"/>
            <a:ext cx="7012061" cy="577800"/>
          </a:xfrm>
          <a:prstGeom prst="rect">
            <a:avLst/>
          </a:prstGeom>
        </p:spPr>
        <p:txBody>
          <a:bodyPr spcFirstLastPara="1" wrap="square" lIns="91425" tIns="91425" rIns="91425" bIns="91425" anchor="b" anchorCtr="0">
            <a:noAutofit/>
          </a:bodyPr>
          <a:lstStyle/>
          <a:p>
            <a:pPr lvl="0"/>
            <a:r>
              <a:rPr lang="en-US" dirty="0">
                <a:solidFill>
                  <a:schemeClr val="accent3"/>
                </a:solidFill>
              </a:rPr>
              <a:t>INITIAL EDA + INITIAL DATA PRE-PROCESSING</a:t>
            </a:r>
          </a:p>
        </p:txBody>
      </p:sp>
      <p:pic>
        <p:nvPicPr>
          <p:cNvPr id="2" name="Picture 1">
            <a:extLst>
              <a:ext uri="{FF2B5EF4-FFF2-40B4-BE49-F238E27FC236}">
                <a16:creationId xmlns:a16="http://schemas.microsoft.com/office/drawing/2014/main" id="{80A4B491-F9C7-7990-2D99-019D13CBB797}"/>
              </a:ext>
            </a:extLst>
          </p:cNvPr>
          <p:cNvPicPr>
            <a:picLocks noChangeAspect="1"/>
          </p:cNvPicPr>
          <p:nvPr/>
        </p:nvPicPr>
        <p:blipFill>
          <a:blip r:embed="rId3"/>
          <a:stretch>
            <a:fillRect/>
          </a:stretch>
        </p:blipFill>
        <p:spPr>
          <a:xfrm>
            <a:off x="0" y="1453243"/>
            <a:ext cx="9144000" cy="3690257"/>
          </a:xfrm>
          <a:prstGeom prst="rect">
            <a:avLst/>
          </a:prstGeom>
        </p:spPr>
      </p:pic>
    </p:spTree>
    <p:extLst>
      <p:ext uri="{BB962C8B-B14F-4D97-AF65-F5344CB8AC3E}">
        <p14:creationId xmlns:p14="http://schemas.microsoft.com/office/powerpoint/2010/main" val="1202787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4" y="411675"/>
            <a:ext cx="7012061" cy="577800"/>
          </a:xfrm>
          <a:prstGeom prst="rect">
            <a:avLst/>
          </a:prstGeom>
        </p:spPr>
        <p:txBody>
          <a:bodyPr spcFirstLastPara="1" wrap="square" lIns="91425" tIns="91425" rIns="91425" bIns="91425" anchor="b" anchorCtr="0">
            <a:noAutofit/>
          </a:bodyPr>
          <a:lstStyle/>
          <a:p>
            <a:pPr lvl="0"/>
            <a:r>
              <a:rPr lang="en-US" dirty="0">
                <a:solidFill>
                  <a:schemeClr val="accent3"/>
                </a:solidFill>
              </a:rPr>
              <a:t>INITIAL EDA + INITIAL DATA PRE-PROCESSING</a:t>
            </a:r>
          </a:p>
        </p:txBody>
      </p:sp>
      <p:pic>
        <p:nvPicPr>
          <p:cNvPr id="3" name="Picture 2">
            <a:extLst>
              <a:ext uri="{FF2B5EF4-FFF2-40B4-BE49-F238E27FC236}">
                <a16:creationId xmlns:a16="http://schemas.microsoft.com/office/drawing/2014/main" id="{2D84ABA7-98E9-982B-FC9E-4A3B4A446EF0}"/>
              </a:ext>
            </a:extLst>
          </p:cNvPr>
          <p:cNvPicPr>
            <a:picLocks noChangeAspect="1"/>
          </p:cNvPicPr>
          <p:nvPr/>
        </p:nvPicPr>
        <p:blipFill>
          <a:blip r:embed="rId3"/>
          <a:stretch>
            <a:fillRect/>
          </a:stretch>
        </p:blipFill>
        <p:spPr>
          <a:xfrm>
            <a:off x="0" y="1304304"/>
            <a:ext cx="9144000" cy="3839196"/>
          </a:xfrm>
          <a:prstGeom prst="rect">
            <a:avLst/>
          </a:prstGeom>
        </p:spPr>
      </p:pic>
    </p:spTree>
    <p:extLst>
      <p:ext uri="{BB962C8B-B14F-4D97-AF65-F5344CB8AC3E}">
        <p14:creationId xmlns:p14="http://schemas.microsoft.com/office/powerpoint/2010/main" val="3909587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4" y="411675"/>
            <a:ext cx="7012061" cy="577800"/>
          </a:xfrm>
          <a:prstGeom prst="rect">
            <a:avLst/>
          </a:prstGeom>
        </p:spPr>
        <p:txBody>
          <a:bodyPr spcFirstLastPara="1" wrap="square" lIns="91425" tIns="91425" rIns="91425" bIns="91425" anchor="b" anchorCtr="0">
            <a:noAutofit/>
          </a:bodyPr>
          <a:lstStyle/>
          <a:p>
            <a:pPr lvl="0"/>
            <a:r>
              <a:rPr lang="en-US" dirty="0">
                <a:solidFill>
                  <a:schemeClr val="accent3"/>
                </a:solidFill>
              </a:rPr>
              <a:t>AUTOVIZ</a:t>
            </a:r>
          </a:p>
        </p:txBody>
      </p:sp>
      <p:pic>
        <p:nvPicPr>
          <p:cNvPr id="2" name="Picture 1">
            <a:extLst>
              <a:ext uri="{FF2B5EF4-FFF2-40B4-BE49-F238E27FC236}">
                <a16:creationId xmlns:a16="http://schemas.microsoft.com/office/drawing/2014/main" id="{6AA87160-F9D8-C5BB-8BD2-3CE7C8E04D05}"/>
              </a:ext>
            </a:extLst>
          </p:cNvPr>
          <p:cNvPicPr>
            <a:picLocks noChangeAspect="1"/>
          </p:cNvPicPr>
          <p:nvPr/>
        </p:nvPicPr>
        <p:blipFill>
          <a:blip r:embed="rId3"/>
          <a:stretch>
            <a:fillRect/>
          </a:stretch>
        </p:blipFill>
        <p:spPr>
          <a:xfrm>
            <a:off x="0" y="1694890"/>
            <a:ext cx="9144000" cy="1753720"/>
          </a:xfrm>
          <a:prstGeom prst="rect">
            <a:avLst/>
          </a:prstGeom>
        </p:spPr>
      </p:pic>
    </p:spTree>
    <p:extLst>
      <p:ext uri="{BB962C8B-B14F-4D97-AF65-F5344CB8AC3E}">
        <p14:creationId xmlns:p14="http://schemas.microsoft.com/office/powerpoint/2010/main" val="2424947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4" y="411675"/>
            <a:ext cx="7012061" cy="577800"/>
          </a:xfrm>
          <a:prstGeom prst="rect">
            <a:avLst/>
          </a:prstGeom>
        </p:spPr>
        <p:txBody>
          <a:bodyPr spcFirstLastPara="1" wrap="square" lIns="91425" tIns="91425" rIns="91425" bIns="91425" anchor="b" anchorCtr="0">
            <a:noAutofit/>
          </a:bodyPr>
          <a:lstStyle/>
          <a:p>
            <a:pPr lvl="0"/>
            <a:r>
              <a:rPr lang="en-US" dirty="0">
                <a:solidFill>
                  <a:schemeClr val="accent3"/>
                </a:solidFill>
              </a:rPr>
              <a:t>DATA TRANSFORMATION</a:t>
            </a:r>
          </a:p>
        </p:txBody>
      </p:sp>
      <p:pic>
        <p:nvPicPr>
          <p:cNvPr id="4" name="Picture 3">
            <a:extLst>
              <a:ext uri="{FF2B5EF4-FFF2-40B4-BE49-F238E27FC236}">
                <a16:creationId xmlns:a16="http://schemas.microsoft.com/office/drawing/2014/main" id="{EEC66FB3-57D1-0D77-9A5C-C23C997E0385}"/>
              </a:ext>
            </a:extLst>
          </p:cNvPr>
          <p:cNvPicPr>
            <a:picLocks noChangeAspect="1"/>
          </p:cNvPicPr>
          <p:nvPr/>
        </p:nvPicPr>
        <p:blipFill>
          <a:blip r:embed="rId3"/>
          <a:stretch>
            <a:fillRect/>
          </a:stretch>
        </p:blipFill>
        <p:spPr>
          <a:xfrm>
            <a:off x="0" y="1068397"/>
            <a:ext cx="9144000" cy="1954040"/>
          </a:xfrm>
          <a:prstGeom prst="rect">
            <a:avLst/>
          </a:prstGeom>
        </p:spPr>
      </p:pic>
      <p:pic>
        <p:nvPicPr>
          <p:cNvPr id="6" name="Picture 5">
            <a:extLst>
              <a:ext uri="{FF2B5EF4-FFF2-40B4-BE49-F238E27FC236}">
                <a16:creationId xmlns:a16="http://schemas.microsoft.com/office/drawing/2014/main" id="{CFABBC39-D724-33D8-A27A-24EB82C1D137}"/>
              </a:ext>
            </a:extLst>
          </p:cNvPr>
          <p:cNvPicPr>
            <a:picLocks noChangeAspect="1"/>
          </p:cNvPicPr>
          <p:nvPr/>
        </p:nvPicPr>
        <p:blipFill>
          <a:blip r:embed="rId4"/>
          <a:stretch>
            <a:fillRect/>
          </a:stretch>
        </p:blipFill>
        <p:spPr>
          <a:xfrm>
            <a:off x="0" y="3324679"/>
            <a:ext cx="9144000" cy="1193800"/>
          </a:xfrm>
          <a:prstGeom prst="rect">
            <a:avLst/>
          </a:prstGeom>
        </p:spPr>
      </p:pic>
    </p:spTree>
    <p:extLst>
      <p:ext uri="{BB962C8B-B14F-4D97-AF65-F5344CB8AC3E}">
        <p14:creationId xmlns:p14="http://schemas.microsoft.com/office/powerpoint/2010/main" val="3976409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4" y="411675"/>
            <a:ext cx="7012061" cy="577800"/>
          </a:xfrm>
          <a:prstGeom prst="rect">
            <a:avLst/>
          </a:prstGeom>
        </p:spPr>
        <p:txBody>
          <a:bodyPr spcFirstLastPara="1" wrap="square" lIns="91425" tIns="91425" rIns="91425" bIns="91425" anchor="b" anchorCtr="0">
            <a:noAutofit/>
          </a:bodyPr>
          <a:lstStyle/>
          <a:p>
            <a:pPr lvl="0"/>
            <a:r>
              <a:rPr lang="en-US" dirty="0">
                <a:solidFill>
                  <a:schemeClr val="accent3"/>
                </a:solidFill>
              </a:rPr>
              <a:t>DATA TRANSFORMATION</a:t>
            </a:r>
          </a:p>
        </p:txBody>
      </p:sp>
      <p:pic>
        <p:nvPicPr>
          <p:cNvPr id="2" name="Picture 1">
            <a:extLst>
              <a:ext uri="{FF2B5EF4-FFF2-40B4-BE49-F238E27FC236}">
                <a16:creationId xmlns:a16="http://schemas.microsoft.com/office/drawing/2014/main" id="{E7AB807C-F719-B2A8-E869-D99E978AF51F}"/>
              </a:ext>
            </a:extLst>
          </p:cNvPr>
          <p:cNvPicPr>
            <a:picLocks noChangeAspect="1"/>
          </p:cNvPicPr>
          <p:nvPr/>
        </p:nvPicPr>
        <p:blipFill rotWithShape="1">
          <a:blip r:embed="rId3"/>
          <a:srcRect b="16294"/>
          <a:stretch/>
        </p:blipFill>
        <p:spPr>
          <a:xfrm>
            <a:off x="0" y="1147624"/>
            <a:ext cx="9144000" cy="3453572"/>
          </a:xfrm>
          <a:prstGeom prst="rect">
            <a:avLst/>
          </a:prstGeom>
        </p:spPr>
      </p:pic>
    </p:spTree>
    <p:extLst>
      <p:ext uri="{BB962C8B-B14F-4D97-AF65-F5344CB8AC3E}">
        <p14:creationId xmlns:p14="http://schemas.microsoft.com/office/powerpoint/2010/main" val="2216513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4" y="411675"/>
            <a:ext cx="7012061" cy="577800"/>
          </a:xfrm>
          <a:prstGeom prst="rect">
            <a:avLst/>
          </a:prstGeom>
        </p:spPr>
        <p:txBody>
          <a:bodyPr spcFirstLastPara="1" wrap="square" lIns="91425" tIns="91425" rIns="91425" bIns="91425" anchor="b" anchorCtr="0">
            <a:noAutofit/>
          </a:bodyPr>
          <a:lstStyle/>
          <a:p>
            <a:pPr lvl="0"/>
            <a:r>
              <a:rPr lang="en-US" dirty="0">
                <a:solidFill>
                  <a:schemeClr val="accent3"/>
                </a:solidFill>
              </a:rPr>
              <a:t>DATA TRANSFORMATION</a:t>
            </a:r>
          </a:p>
        </p:txBody>
      </p:sp>
      <p:pic>
        <p:nvPicPr>
          <p:cNvPr id="3" name="Picture 2">
            <a:extLst>
              <a:ext uri="{FF2B5EF4-FFF2-40B4-BE49-F238E27FC236}">
                <a16:creationId xmlns:a16="http://schemas.microsoft.com/office/drawing/2014/main" id="{1A433097-AF96-5CE3-26BF-289AF72D9F6C}"/>
              </a:ext>
            </a:extLst>
          </p:cNvPr>
          <p:cNvPicPr>
            <a:picLocks noChangeAspect="1"/>
          </p:cNvPicPr>
          <p:nvPr/>
        </p:nvPicPr>
        <p:blipFill>
          <a:blip r:embed="rId3"/>
          <a:stretch>
            <a:fillRect/>
          </a:stretch>
        </p:blipFill>
        <p:spPr>
          <a:xfrm>
            <a:off x="0" y="989475"/>
            <a:ext cx="9144000" cy="912556"/>
          </a:xfrm>
          <a:prstGeom prst="rect">
            <a:avLst/>
          </a:prstGeom>
        </p:spPr>
      </p:pic>
      <p:pic>
        <p:nvPicPr>
          <p:cNvPr id="2" name="Picture 1">
            <a:extLst>
              <a:ext uri="{FF2B5EF4-FFF2-40B4-BE49-F238E27FC236}">
                <a16:creationId xmlns:a16="http://schemas.microsoft.com/office/drawing/2014/main" id="{8B6B922E-F8AB-1D17-37E2-721BD07C67F6}"/>
              </a:ext>
            </a:extLst>
          </p:cNvPr>
          <p:cNvPicPr>
            <a:picLocks noChangeAspect="1"/>
          </p:cNvPicPr>
          <p:nvPr/>
        </p:nvPicPr>
        <p:blipFill rotWithShape="1">
          <a:blip r:embed="rId4"/>
          <a:srcRect b="27876"/>
          <a:stretch/>
        </p:blipFill>
        <p:spPr>
          <a:xfrm>
            <a:off x="0" y="2024743"/>
            <a:ext cx="9144000" cy="2950029"/>
          </a:xfrm>
          <a:prstGeom prst="rect">
            <a:avLst/>
          </a:prstGeom>
        </p:spPr>
      </p:pic>
    </p:spTree>
    <p:extLst>
      <p:ext uri="{BB962C8B-B14F-4D97-AF65-F5344CB8AC3E}">
        <p14:creationId xmlns:p14="http://schemas.microsoft.com/office/powerpoint/2010/main" val="1912599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3"/>
                </a:solidFill>
              </a:rPr>
              <a:t>CONTENT SUMMARY</a:t>
            </a:r>
            <a:endParaRPr dirty="0">
              <a:solidFill>
                <a:schemeClr val="accent3"/>
              </a:solidFill>
            </a:endParaRPr>
          </a:p>
        </p:txBody>
      </p:sp>
      <p:sp>
        <p:nvSpPr>
          <p:cNvPr id="59" name="Google Shape;479;p27">
            <a:extLst>
              <a:ext uri="{FF2B5EF4-FFF2-40B4-BE49-F238E27FC236}">
                <a16:creationId xmlns:a16="http://schemas.microsoft.com/office/drawing/2014/main" id="{B6321681-4831-35F9-192F-F7A8F4DBB4CF}"/>
              </a:ext>
            </a:extLst>
          </p:cNvPr>
          <p:cNvSpPr txBox="1">
            <a:spLocks/>
          </p:cNvSpPr>
          <p:nvPr/>
        </p:nvSpPr>
        <p:spPr>
          <a:xfrm>
            <a:off x="1012371" y="411675"/>
            <a:ext cx="7512804" cy="42887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dirty="0"/>
              <a:t>1) Importing the libraries</a:t>
            </a:r>
          </a:p>
          <a:p>
            <a:r>
              <a:rPr lang="en-US" dirty="0"/>
              <a:t>2) Loading the data</a:t>
            </a:r>
          </a:p>
          <a:p>
            <a:r>
              <a:rPr lang="en-US" dirty="0"/>
              <a:t>3) Initial EDA + Initial Pre-processing</a:t>
            </a:r>
          </a:p>
          <a:p>
            <a:r>
              <a:rPr lang="en-US" dirty="0"/>
              <a:t>4) </a:t>
            </a:r>
            <a:r>
              <a:rPr lang="en-US" dirty="0" err="1"/>
              <a:t>AutoViz</a:t>
            </a:r>
            <a:endParaRPr lang="en-US" dirty="0"/>
          </a:p>
          <a:p>
            <a:r>
              <a:rPr lang="en-US" dirty="0"/>
              <a:t>5) Data Transformation</a:t>
            </a:r>
          </a:p>
          <a:p>
            <a:r>
              <a:rPr lang="en-US" dirty="0"/>
              <a:t>6) Clustering</a:t>
            </a:r>
          </a:p>
          <a:p>
            <a:r>
              <a:rPr lang="en-US" dirty="0"/>
              <a:t>7) Understanding the Clusters</a:t>
            </a:r>
          </a:p>
          <a:p>
            <a:r>
              <a:rPr lang="en-US" dirty="0"/>
              <a:t>8) Conclusion and Recommendations</a:t>
            </a:r>
          </a:p>
        </p:txBody>
      </p:sp>
    </p:spTree>
    <p:extLst>
      <p:ext uri="{BB962C8B-B14F-4D97-AF65-F5344CB8AC3E}">
        <p14:creationId xmlns:p14="http://schemas.microsoft.com/office/powerpoint/2010/main" val="2901937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4" y="411675"/>
            <a:ext cx="7012061" cy="577800"/>
          </a:xfrm>
          <a:prstGeom prst="rect">
            <a:avLst/>
          </a:prstGeom>
        </p:spPr>
        <p:txBody>
          <a:bodyPr spcFirstLastPara="1" wrap="square" lIns="91425" tIns="91425" rIns="91425" bIns="91425" anchor="b" anchorCtr="0">
            <a:noAutofit/>
          </a:bodyPr>
          <a:lstStyle/>
          <a:p>
            <a:pPr lvl="0"/>
            <a:r>
              <a:rPr lang="en-US" dirty="0">
                <a:solidFill>
                  <a:schemeClr val="accent3"/>
                </a:solidFill>
              </a:rPr>
              <a:t>DATA TRANSFORMATION</a:t>
            </a:r>
          </a:p>
        </p:txBody>
      </p:sp>
      <p:pic>
        <p:nvPicPr>
          <p:cNvPr id="4" name="Picture 3">
            <a:extLst>
              <a:ext uri="{FF2B5EF4-FFF2-40B4-BE49-F238E27FC236}">
                <a16:creationId xmlns:a16="http://schemas.microsoft.com/office/drawing/2014/main" id="{5DFEDBB0-373D-B3CF-1BA1-1E31C57F8082}"/>
              </a:ext>
            </a:extLst>
          </p:cNvPr>
          <p:cNvPicPr>
            <a:picLocks noChangeAspect="1"/>
          </p:cNvPicPr>
          <p:nvPr/>
        </p:nvPicPr>
        <p:blipFill>
          <a:blip r:embed="rId3"/>
          <a:stretch>
            <a:fillRect/>
          </a:stretch>
        </p:blipFill>
        <p:spPr>
          <a:xfrm>
            <a:off x="0" y="1281935"/>
            <a:ext cx="9144000" cy="3363402"/>
          </a:xfrm>
          <a:prstGeom prst="rect">
            <a:avLst/>
          </a:prstGeom>
        </p:spPr>
      </p:pic>
    </p:spTree>
    <p:extLst>
      <p:ext uri="{BB962C8B-B14F-4D97-AF65-F5344CB8AC3E}">
        <p14:creationId xmlns:p14="http://schemas.microsoft.com/office/powerpoint/2010/main" val="20505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4" y="411675"/>
            <a:ext cx="7012061" cy="577800"/>
          </a:xfrm>
          <a:prstGeom prst="rect">
            <a:avLst/>
          </a:prstGeom>
        </p:spPr>
        <p:txBody>
          <a:bodyPr spcFirstLastPara="1" wrap="square" lIns="91425" tIns="91425" rIns="91425" bIns="91425" anchor="b" anchorCtr="0">
            <a:noAutofit/>
          </a:bodyPr>
          <a:lstStyle/>
          <a:p>
            <a:pPr lvl="0"/>
            <a:r>
              <a:rPr lang="en-US" dirty="0">
                <a:solidFill>
                  <a:schemeClr val="accent3"/>
                </a:solidFill>
              </a:rPr>
              <a:t>DATA TRANSFORMATION</a:t>
            </a:r>
          </a:p>
        </p:txBody>
      </p:sp>
      <p:pic>
        <p:nvPicPr>
          <p:cNvPr id="2" name="Picture 1">
            <a:extLst>
              <a:ext uri="{FF2B5EF4-FFF2-40B4-BE49-F238E27FC236}">
                <a16:creationId xmlns:a16="http://schemas.microsoft.com/office/drawing/2014/main" id="{C018F67A-F8F3-5D71-9F97-519A99C2BCA2}"/>
              </a:ext>
            </a:extLst>
          </p:cNvPr>
          <p:cNvPicPr>
            <a:picLocks noChangeAspect="1"/>
          </p:cNvPicPr>
          <p:nvPr/>
        </p:nvPicPr>
        <p:blipFill rotWithShape="1">
          <a:blip r:embed="rId3"/>
          <a:srcRect r="2619"/>
          <a:stretch/>
        </p:blipFill>
        <p:spPr>
          <a:xfrm>
            <a:off x="0" y="1067072"/>
            <a:ext cx="9144000" cy="3488325"/>
          </a:xfrm>
          <a:prstGeom prst="rect">
            <a:avLst/>
          </a:prstGeom>
        </p:spPr>
      </p:pic>
    </p:spTree>
    <p:extLst>
      <p:ext uri="{BB962C8B-B14F-4D97-AF65-F5344CB8AC3E}">
        <p14:creationId xmlns:p14="http://schemas.microsoft.com/office/powerpoint/2010/main" val="456244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4" y="411675"/>
            <a:ext cx="7012061" cy="577800"/>
          </a:xfrm>
          <a:prstGeom prst="rect">
            <a:avLst/>
          </a:prstGeom>
        </p:spPr>
        <p:txBody>
          <a:bodyPr spcFirstLastPara="1" wrap="square" lIns="91425" tIns="91425" rIns="91425" bIns="91425" anchor="b" anchorCtr="0">
            <a:noAutofit/>
          </a:bodyPr>
          <a:lstStyle/>
          <a:p>
            <a:pPr lvl="0"/>
            <a:r>
              <a:rPr lang="en-US" dirty="0">
                <a:solidFill>
                  <a:schemeClr val="accent3"/>
                </a:solidFill>
              </a:rPr>
              <a:t>CLUSTERING</a:t>
            </a:r>
          </a:p>
        </p:txBody>
      </p:sp>
      <p:pic>
        <p:nvPicPr>
          <p:cNvPr id="3" name="Picture 2">
            <a:extLst>
              <a:ext uri="{FF2B5EF4-FFF2-40B4-BE49-F238E27FC236}">
                <a16:creationId xmlns:a16="http://schemas.microsoft.com/office/drawing/2014/main" id="{EB450DA5-74C1-B3D7-3AE2-581B6F934F0B}"/>
              </a:ext>
            </a:extLst>
          </p:cNvPr>
          <p:cNvPicPr>
            <a:picLocks noChangeAspect="1"/>
          </p:cNvPicPr>
          <p:nvPr/>
        </p:nvPicPr>
        <p:blipFill rotWithShape="1">
          <a:blip r:embed="rId3"/>
          <a:srcRect r="21786"/>
          <a:stretch/>
        </p:blipFill>
        <p:spPr>
          <a:xfrm>
            <a:off x="315686" y="1122545"/>
            <a:ext cx="4931229" cy="2310581"/>
          </a:xfrm>
          <a:prstGeom prst="rect">
            <a:avLst/>
          </a:prstGeom>
        </p:spPr>
      </p:pic>
      <p:pic>
        <p:nvPicPr>
          <p:cNvPr id="5" name="Picture 4" descr="Chart, line chart&#10;&#10;Description automatically generated">
            <a:extLst>
              <a:ext uri="{FF2B5EF4-FFF2-40B4-BE49-F238E27FC236}">
                <a16:creationId xmlns:a16="http://schemas.microsoft.com/office/drawing/2014/main" id="{210414C2-0321-CB24-9DA0-19A9E634AA30}"/>
              </a:ext>
            </a:extLst>
          </p:cNvPr>
          <p:cNvPicPr>
            <a:picLocks noChangeAspect="1"/>
          </p:cNvPicPr>
          <p:nvPr/>
        </p:nvPicPr>
        <p:blipFill>
          <a:blip r:embed="rId4"/>
          <a:stretch>
            <a:fillRect/>
          </a:stretch>
        </p:blipFill>
        <p:spPr>
          <a:xfrm>
            <a:off x="4855028" y="2292117"/>
            <a:ext cx="3973286" cy="2548157"/>
          </a:xfrm>
          <a:prstGeom prst="rect">
            <a:avLst/>
          </a:prstGeom>
        </p:spPr>
      </p:pic>
    </p:spTree>
    <p:extLst>
      <p:ext uri="{BB962C8B-B14F-4D97-AF65-F5344CB8AC3E}">
        <p14:creationId xmlns:p14="http://schemas.microsoft.com/office/powerpoint/2010/main" val="3108951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4" y="411675"/>
            <a:ext cx="7012061" cy="577800"/>
          </a:xfrm>
          <a:prstGeom prst="rect">
            <a:avLst/>
          </a:prstGeom>
        </p:spPr>
        <p:txBody>
          <a:bodyPr spcFirstLastPara="1" wrap="square" lIns="91425" tIns="91425" rIns="91425" bIns="91425" anchor="b" anchorCtr="0">
            <a:noAutofit/>
          </a:bodyPr>
          <a:lstStyle/>
          <a:p>
            <a:pPr lvl="0"/>
            <a:r>
              <a:rPr lang="en-US" dirty="0">
                <a:solidFill>
                  <a:schemeClr val="accent3"/>
                </a:solidFill>
              </a:rPr>
              <a:t>CLUSTERING</a:t>
            </a:r>
          </a:p>
        </p:txBody>
      </p:sp>
      <p:pic>
        <p:nvPicPr>
          <p:cNvPr id="2" name="Picture 1">
            <a:extLst>
              <a:ext uri="{FF2B5EF4-FFF2-40B4-BE49-F238E27FC236}">
                <a16:creationId xmlns:a16="http://schemas.microsoft.com/office/drawing/2014/main" id="{A7B6F304-23D6-5CFA-7E38-BCB197AAB236}"/>
              </a:ext>
            </a:extLst>
          </p:cNvPr>
          <p:cNvPicPr>
            <a:picLocks noChangeAspect="1"/>
          </p:cNvPicPr>
          <p:nvPr/>
        </p:nvPicPr>
        <p:blipFill>
          <a:blip r:embed="rId3"/>
          <a:stretch>
            <a:fillRect/>
          </a:stretch>
        </p:blipFill>
        <p:spPr>
          <a:xfrm>
            <a:off x="0" y="1118864"/>
            <a:ext cx="9144000" cy="3866793"/>
          </a:xfrm>
          <a:prstGeom prst="rect">
            <a:avLst/>
          </a:prstGeom>
        </p:spPr>
      </p:pic>
    </p:spTree>
    <p:extLst>
      <p:ext uri="{BB962C8B-B14F-4D97-AF65-F5344CB8AC3E}">
        <p14:creationId xmlns:p14="http://schemas.microsoft.com/office/powerpoint/2010/main" val="1088082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4" y="411675"/>
            <a:ext cx="7012061" cy="577800"/>
          </a:xfrm>
          <a:prstGeom prst="rect">
            <a:avLst/>
          </a:prstGeom>
        </p:spPr>
        <p:txBody>
          <a:bodyPr spcFirstLastPara="1" wrap="square" lIns="91425" tIns="91425" rIns="91425" bIns="91425" anchor="b" anchorCtr="0">
            <a:noAutofit/>
          </a:bodyPr>
          <a:lstStyle/>
          <a:p>
            <a:pPr lvl="0"/>
            <a:r>
              <a:rPr lang="en-US" dirty="0">
                <a:solidFill>
                  <a:schemeClr val="accent3"/>
                </a:solidFill>
              </a:rPr>
              <a:t>CLUSTERING</a:t>
            </a:r>
          </a:p>
        </p:txBody>
      </p:sp>
      <p:pic>
        <p:nvPicPr>
          <p:cNvPr id="3" name="Picture 2">
            <a:extLst>
              <a:ext uri="{FF2B5EF4-FFF2-40B4-BE49-F238E27FC236}">
                <a16:creationId xmlns:a16="http://schemas.microsoft.com/office/drawing/2014/main" id="{BEBF42B5-3A13-E56A-7569-725F260F733D}"/>
              </a:ext>
            </a:extLst>
          </p:cNvPr>
          <p:cNvPicPr>
            <a:picLocks noChangeAspect="1"/>
          </p:cNvPicPr>
          <p:nvPr/>
        </p:nvPicPr>
        <p:blipFill>
          <a:blip r:embed="rId3"/>
          <a:stretch>
            <a:fillRect/>
          </a:stretch>
        </p:blipFill>
        <p:spPr>
          <a:xfrm>
            <a:off x="0" y="1784584"/>
            <a:ext cx="9144000" cy="1900903"/>
          </a:xfrm>
          <a:prstGeom prst="rect">
            <a:avLst/>
          </a:prstGeom>
        </p:spPr>
      </p:pic>
    </p:spTree>
    <p:extLst>
      <p:ext uri="{BB962C8B-B14F-4D97-AF65-F5344CB8AC3E}">
        <p14:creationId xmlns:p14="http://schemas.microsoft.com/office/powerpoint/2010/main" val="2365477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4" y="411675"/>
            <a:ext cx="7012061" cy="577800"/>
          </a:xfrm>
          <a:prstGeom prst="rect">
            <a:avLst/>
          </a:prstGeom>
        </p:spPr>
        <p:txBody>
          <a:bodyPr spcFirstLastPara="1" wrap="square" lIns="91425" tIns="91425" rIns="91425" bIns="91425" anchor="b" anchorCtr="0">
            <a:noAutofit/>
          </a:bodyPr>
          <a:lstStyle/>
          <a:p>
            <a:pPr lvl="0"/>
            <a:r>
              <a:rPr lang="en-US" dirty="0">
                <a:solidFill>
                  <a:schemeClr val="accent3"/>
                </a:solidFill>
              </a:rPr>
              <a:t>UNDERSTANDING THE CLUSTER</a:t>
            </a:r>
          </a:p>
        </p:txBody>
      </p:sp>
      <p:pic>
        <p:nvPicPr>
          <p:cNvPr id="2" name="Picture 1">
            <a:extLst>
              <a:ext uri="{FF2B5EF4-FFF2-40B4-BE49-F238E27FC236}">
                <a16:creationId xmlns:a16="http://schemas.microsoft.com/office/drawing/2014/main" id="{2A8A95FF-9F8B-73F8-4F0F-B4C12E086AFC}"/>
              </a:ext>
            </a:extLst>
          </p:cNvPr>
          <p:cNvPicPr>
            <a:picLocks noChangeAspect="1"/>
          </p:cNvPicPr>
          <p:nvPr/>
        </p:nvPicPr>
        <p:blipFill>
          <a:blip r:embed="rId3"/>
          <a:stretch>
            <a:fillRect/>
          </a:stretch>
        </p:blipFill>
        <p:spPr>
          <a:xfrm>
            <a:off x="239486" y="1486268"/>
            <a:ext cx="5606143" cy="2845878"/>
          </a:xfrm>
          <a:prstGeom prst="rect">
            <a:avLst/>
          </a:prstGeom>
        </p:spPr>
      </p:pic>
      <p:pic>
        <p:nvPicPr>
          <p:cNvPr id="5" name="Picture 4" descr="Table&#10;&#10;Description automatically generated">
            <a:extLst>
              <a:ext uri="{FF2B5EF4-FFF2-40B4-BE49-F238E27FC236}">
                <a16:creationId xmlns:a16="http://schemas.microsoft.com/office/drawing/2014/main" id="{C93DCA31-6F5A-36F7-CA9B-88F3B51862DF}"/>
              </a:ext>
            </a:extLst>
          </p:cNvPr>
          <p:cNvPicPr>
            <a:picLocks noChangeAspect="1"/>
          </p:cNvPicPr>
          <p:nvPr/>
        </p:nvPicPr>
        <p:blipFill rotWithShape="1">
          <a:blip r:embed="rId4"/>
          <a:srcRect l="73690" t="14717" b="2291"/>
          <a:stretch/>
        </p:blipFill>
        <p:spPr>
          <a:xfrm>
            <a:off x="6085113" y="1486268"/>
            <a:ext cx="2405743" cy="3346989"/>
          </a:xfrm>
          <a:prstGeom prst="rect">
            <a:avLst/>
          </a:prstGeom>
        </p:spPr>
      </p:pic>
      <p:sp>
        <p:nvSpPr>
          <p:cNvPr id="6" name="Rectangle 5">
            <a:extLst>
              <a:ext uri="{FF2B5EF4-FFF2-40B4-BE49-F238E27FC236}">
                <a16:creationId xmlns:a16="http://schemas.microsoft.com/office/drawing/2014/main" id="{880A50E6-BCF1-7921-C29F-6EAD91D6C354}"/>
              </a:ext>
            </a:extLst>
          </p:cNvPr>
          <p:cNvSpPr/>
          <p:nvPr/>
        </p:nvSpPr>
        <p:spPr>
          <a:xfrm>
            <a:off x="7750627" y="1774372"/>
            <a:ext cx="653144" cy="2982685"/>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4418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4" y="411675"/>
            <a:ext cx="7012061" cy="577800"/>
          </a:xfrm>
          <a:prstGeom prst="rect">
            <a:avLst/>
          </a:prstGeom>
        </p:spPr>
        <p:txBody>
          <a:bodyPr spcFirstLastPara="1" wrap="square" lIns="91425" tIns="91425" rIns="91425" bIns="91425" anchor="b" anchorCtr="0">
            <a:noAutofit/>
          </a:bodyPr>
          <a:lstStyle/>
          <a:p>
            <a:pPr lvl="0"/>
            <a:r>
              <a:rPr lang="en-US" dirty="0">
                <a:solidFill>
                  <a:schemeClr val="accent3"/>
                </a:solidFill>
              </a:rPr>
              <a:t>UNDERSTANDING THE CLUSTER</a:t>
            </a:r>
          </a:p>
        </p:txBody>
      </p:sp>
      <p:pic>
        <p:nvPicPr>
          <p:cNvPr id="3" name="Picture 2">
            <a:extLst>
              <a:ext uri="{FF2B5EF4-FFF2-40B4-BE49-F238E27FC236}">
                <a16:creationId xmlns:a16="http://schemas.microsoft.com/office/drawing/2014/main" id="{212A292C-D4FC-6885-ECE5-2D50C296DA31}"/>
              </a:ext>
            </a:extLst>
          </p:cNvPr>
          <p:cNvPicPr>
            <a:picLocks noChangeAspect="1"/>
          </p:cNvPicPr>
          <p:nvPr/>
        </p:nvPicPr>
        <p:blipFill>
          <a:blip r:embed="rId3"/>
          <a:stretch>
            <a:fillRect/>
          </a:stretch>
        </p:blipFill>
        <p:spPr>
          <a:xfrm>
            <a:off x="152400" y="1099185"/>
            <a:ext cx="4572000" cy="3249927"/>
          </a:xfrm>
          <a:prstGeom prst="rect">
            <a:avLst/>
          </a:prstGeom>
        </p:spPr>
      </p:pic>
      <p:pic>
        <p:nvPicPr>
          <p:cNvPr id="7" name="Picture 6">
            <a:extLst>
              <a:ext uri="{FF2B5EF4-FFF2-40B4-BE49-F238E27FC236}">
                <a16:creationId xmlns:a16="http://schemas.microsoft.com/office/drawing/2014/main" id="{0282DC0D-7930-3535-DF0C-67227A3565D9}"/>
              </a:ext>
            </a:extLst>
          </p:cNvPr>
          <p:cNvPicPr>
            <a:picLocks noChangeAspect="1"/>
          </p:cNvPicPr>
          <p:nvPr/>
        </p:nvPicPr>
        <p:blipFill>
          <a:blip r:embed="rId4"/>
          <a:stretch>
            <a:fillRect/>
          </a:stretch>
        </p:blipFill>
        <p:spPr>
          <a:xfrm>
            <a:off x="4419601" y="1513115"/>
            <a:ext cx="4571999" cy="3380014"/>
          </a:xfrm>
          <a:prstGeom prst="rect">
            <a:avLst/>
          </a:prstGeom>
        </p:spPr>
      </p:pic>
    </p:spTree>
    <p:extLst>
      <p:ext uri="{BB962C8B-B14F-4D97-AF65-F5344CB8AC3E}">
        <p14:creationId xmlns:p14="http://schemas.microsoft.com/office/powerpoint/2010/main" val="1369585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4" y="411675"/>
            <a:ext cx="7012061" cy="577800"/>
          </a:xfrm>
          <a:prstGeom prst="rect">
            <a:avLst/>
          </a:prstGeom>
        </p:spPr>
        <p:txBody>
          <a:bodyPr spcFirstLastPara="1" wrap="square" lIns="91425" tIns="91425" rIns="91425" bIns="91425" anchor="b" anchorCtr="0">
            <a:noAutofit/>
          </a:bodyPr>
          <a:lstStyle/>
          <a:p>
            <a:pPr lvl="0"/>
            <a:r>
              <a:rPr lang="en-US" dirty="0">
                <a:solidFill>
                  <a:schemeClr val="accent3"/>
                </a:solidFill>
              </a:rPr>
              <a:t>UNDERSTANDING THE CLUSTER</a:t>
            </a:r>
          </a:p>
        </p:txBody>
      </p:sp>
      <p:pic>
        <p:nvPicPr>
          <p:cNvPr id="4" name="Picture 3">
            <a:extLst>
              <a:ext uri="{FF2B5EF4-FFF2-40B4-BE49-F238E27FC236}">
                <a16:creationId xmlns:a16="http://schemas.microsoft.com/office/drawing/2014/main" id="{C852272D-6D59-46B7-FE0D-AB0101B640C6}"/>
              </a:ext>
            </a:extLst>
          </p:cNvPr>
          <p:cNvPicPr>
            <a:picLocks noChangeAspect="1"/>
          </p:cNvPicPr>
          <p:nvPr/>
        </p:nvPicPr>
        <p:blipFill>
          <a:blip r:embed="rId3"/>
          <a:stretch>
            <a:fillRect/>
          </a:stretch>
        </p:blipFill>
        <p:spPr>
          <a:xfrm>
            <a:off x="174170" y="1147700"/>
            <a:ext cx="5377543" cy="2216727"/>
          </a:xfrm>
          <a:prstGeom prst="rect">
            <a:avLst/>
          </a:prstGeom>
        </p:spPr>
      </p:pic>
      <p:pic>
        <p:nvPicPr>
          <p:cNvPr id="5" name="Picture 4">
            <a:extLst>
              <a:ext uri="{FF2B5EF4-FFF2-40B4-BE49-F238E27FC236}">
                <a16:creationId xmlns:a16="http://schemas.microsoft.com/office/drawing/2014/main" id="{7CF13357-C67E-0437-EB43-66C92E3C38F5}"/>
              </a:ext>
            </a:extLst>
          </p:cNvPr>
          <p:cNvPicPr>
            <a:picLocks noChangeAspect="1"/>
          </p:cNvPicPr>
          <p:nvPr/>
        </p:nvPicPr>
        <p:blipFill>
          <a:blip r:embed="rId4"/>
          <a:stretch>
            <a:fillRect/>
          </a:stretch>
        </p:blipFill>
        <p:spPr>
          <a:xfrm>
            <a:off x="3810000" y="2256063"/>
            <a:ext cx="5159830" cy="2786743"/>
          </a:xfrm>
          <a:prstGeom prst="rect">
            <a:avLst/>
          </a:prstGeom>
        </p:spPr>
      </p:pic>
    </p:spTree>
    <p:extLst>
      <p:ext uri="{BB962C8B-B14F-4D97-AF65-F5344CB8AC3E}">
        <p14:creationId xmlns:p14="http://schemas.microsoft.com/office/powerpoint/2010/main" val="8266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4" y="411675"/>
            <a:ext cx="7012061" cy="577800"/>
          </a:xfrm>
          <a:prstGeom prst="rect">
            <a:avLst/>
          </a:prstGeom>
        </p:spPr>
        <p:txBody>
          <a:bodyPr spcFirstLastPara="1" wrap="square" lIns="91425" tIns="91425" rIns="91425" bIns="91425" anchor="b" anchorCtr="0">
            <a:noAutofit/>
          </a:bodyPr>
          <a:lstStyle/>
          <a:p>
            <a:pPr lvl="0"/>
            <a:r>
              <a:rPr lang="en-US" dirty="0">
                <a:solidFill>
                  <a:schemeClr val="accent3"/>
                </a:solidFill>
              </a:rPr>
              <a:t>UNDERSTANDING THE CLUSTER</a:t>
            </a:r>
          </a:p>
        </p:txBody>
      </p:sp>
      <p:pic>
        <p:nvPicPr>
          <p:cNvPr id="4" name="Picture 3">
            <a:extLst>
              <a:ext uri="{FF2B5EF4-FFF2-40B4-BE49-F238E27FC236}">
                <a16:creationId xmlns:a16="http://schemas.microsoft.com/office/drawing/2014/main" id="{C852272D-6D59-46B7-FE0D-AB0101B640C6}"/>
              </a:ext>
            </a:extLst>
          </p:cNvPr>
          <p:cNvPicPr>
            <a:picLocks noChangeAspect="1"/>
          </p:cNvPicPr>
          <p:nvPr/>
        </p:nvPicPr>
        <p:blipFill>
          <a:blip r:embed="rId3"/>
          <a:stretch>
            <a:fillRect/>
          </a:stretch>
        </p:blipFill>
        <p:spPr>
          <a:xfrm>
            <a:off x="0" y="1147700"/>
            <a:ext cx="5551714" cy="2216727"/>
          </a:xfrm>
          <a:prstGeom prst="rect">
            <a:avLst/>
          </a:prstGeom>
        </p:spPr>
      </p:pic>
      <p:pic>
        <p:nvPicPr>
          <p:cNvPr id="5" name="Picture 4">
            <a:extLst>
              <a:ext uri="{FF2B5EF4-FFF2-40B4-BE49-F238E27FC236}">
                <a16:creationId xmlns:a16="http://schemas.microsoft.com/office/drawing/2014/main" id="{7CF13357-C67E-0437-EB43-66C92E3C38F5}"/>
              </a:ext>
            </a:extLst>
          </p:cNvPr>
          <p:cNvPicPr>
            <a:picLocks noChangeAspect="1"/>
          </p:cNvPicPr>
          <p:nvPr/>
        </p:nvPicPr>
        <p:blipFill>
          <a:blip r:embed="rId4"/>
          <a:stretch>
            <a:fillRect/>
          </a:stretch>
        </p:blipFill>
        <p:spPr>
          <a:xfrm>
            <a:off x="3810000" y="2256063"/>
            <a:ext cx="5246914" cy="2786743"/>
          </a:xfrm>
          <a:prstGeom prst="rect">
            <a:avLst/>
          </a:prstGeom>
        </p:spPr>
      </p:pic>
    </p:spTree>
    <p:extLst>
      <p:ext uri="{BB962C8B-B14F-4D97-AF65-F5344CB8AC3E}">
        <p14:creationId xmlns:p14="http://schemas.microsoft.com/office/powerpoint/2010/main" val="1170043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4" y="411675"/>
            <a:ext cx="7012061" cy="577800"/>
          </a:xfrm>
          <a:prstGeom prst="rect">
            <a:avLst/>
          </a:prstGeom>
        </p:spPr>
        <p:txBody>
          <a:bodyPr spcFirstLastPara="1" wrap="square" lIns="91425" tIns="91425" rIns="91425" bIns="91425" anchor="b" anchorCtr="0">
            <a:noAutofit/>
          </a:bodyPr>
          <a:lstStyle/>
          <a:p>
            <a:pPr lvl="0"/>
            <a:r>
              <a:rPr lang="en-US" dirty="0">
                <a:solidFill>
                  <a:schemeClr val="accent3"/>
                </a:solidFill>
              </a:rPr>
              <a:t>UNDERSTANDING THE CLUSTER</a:t>
            </a:r>
          </a:p>
        </p:txBody>
      </p:sp>
      <p:pic>
        <p:nvPicPr>
          <p:cNvPr id="2" name="Picture 1">
            <a:extLst>
              <a:ext uri="{FF2B5EF4-FFF2-40B4-BE49-F238E27FC236}">
                <a16:creationId xmlns:a16="http://schemas.microsoft.com/office/drawing/2014/main" id="{054CD746-FAC3-CFDD-9713-BB119FC2C9A5}"/>
              </a:ext>
            </a:extLst>
          </p:cNvPr>
          <p:cNvPicPr>
            <a:picLocks noChangeAspect="1"/>
          </p:cNvPicPr>
          <p:nvPr/>
        </p:nvPicPr>
        <p:blipFill>
          <a:blip r:embed="rId3"/>
          <a:stretch>
            <a:fillRect/>
          </a:stretch>
        </p:blipFill>
        <p:spPr>
          <a:xfrm>
            <a:off x="0" y="1072463"/>
            <a:ext cx="5584371" cy="2388973"/>
          </a:xfrm>
          <a:prstGeom prst="rect">
            <a:avLst/>
          </a:prstGeom>
        </p:spPr>
      </p:pic>
      <p:pic>
        <p:nvPicPr>
          <p:cNvPr id="3" name="Picture 2">
            <a:extLst>
              <a:ext uri="{FF2B5EF4-FFF2-40B4-BE49-F238E27FC236}">
                <a16:creationId xmlns:a16="http://schemas.microsoft.com/office/drawing/2014/main" id="{8E46F3A0-3F66-8276-7784-5E51C181E628}"/>
              </a:ext>
            </a:extLst>
          </p:cNvPr>
          <p:cNvPicPr>
            <a:picLocks noChangeAspect="1"/>
          </p:cNvPicPr>
          <p:nvPr/>
        </p:nvPicPr>
        <p:blipFill>
          <a:blip r:embed="rId4"/>
          <a:stretch>
            <a:fillRect/>
          </a:stretch>
        </p:blipFill>
        <p:spPr>
          <a:xfrm>
            <a:off x="3385456" y="2266949"/>
            <a:ext cx="5584371" cy="2752543"/>
          </a:xfrm>
          <a:prstGeom prst="rect">
            <a:avLst/>
          </a:prstGeom>
        </p:spPr>
      </p:pic>
    </p:spTree>
    <p:extLst>
      <p:ext uri="{BB962C8B-B14F-4D97-AF65-F5344CB8AC3E}">
        <p14:creationId xmlns:p14="http://schemas.microsoft.com/office/powerpoint/2010/main" val="4145813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3"/>
                </a:solidFill>
              </a:rPr>
              <a:t>INTRODUCTION</a:t>
            </a:r>
            <a:endParaRPr dirty="0">
              <a:solidFill>
                <a:schemeClr val="accent3"/>
              </a:solidFill>
            </a:endParaRPr>
          </a:p>
        </p:txBody>
      </p:sp>
      <p:sp>
        <p:nvSpPr>
          <p:cNvPr id="59" name="Google Shape;479;p27">
            <a:extLst>
              <a:ext uri="{FF2B5EF4-FFF2-40B4-BE49-F238E27FC236}">
                <a16:creationId xmlns:a16="http://schemas.microsoft.com/office/drawing/2014/main" id="{B6321681-4831-35F9-192F-F7A8F4DBB4CF}"/>
              </a:ext>
            </a:extLst>
          </p:cNvPr>
          <p:cNvSpPr txBox="1">
            <a:spLocks/>
          </p:cNvSpPr>
          <p:nvPr/>
        </p:nvSpPr>
        <p:spPr>
          <a:xfrm>
            <a:off x="922065" y="182625"/>
            <a:ext cx="7512804" cy="42887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dirty="0"/>
              <a:t>The surge of COVID-19 in the country has resulted in many challenges in various library services and operations. In effect, the library needs to be proactive to understand the different profile of users to efficiently deliver library services to the community.</a:t>
            </a:r>
          </a:p>
          <a:p>
            <a:endParaRPr lang="en-US" dirty="0"/>
          </a:p>
        </p:txBody>
      </p:sp>
      <p:grpSp>
        <p:nvGrpSpPr>
          <p:cNvPr id="4" name="Google Shape;10453;p59">
            <a:extLst>
              <a:ext uri="{FF2B5EF4-FFF2-40B4-BE49-F238E27FC236}">
                <a16:creationId xmlns:a16="http://schemas.microsoft.com/office/drawing/2014/main" id="{412BF12B-B6A9-845D-0ABA-4BDC48439E58}"/>
              </a:ext>
            </a:extLst>
          </p:cNvPr>
          <p:cNvGrpSpPr/>
          <p:nvPr/>
        </p:nvGrpSpPr>
        <p:grpSpPr>
          <a:xfrm>
            <a:off x="7792794" y="3450770"/>
            <a:ext cx="1231464" cy="1510105"/>
            <a:chOff x="3086313" y="2877049"/>
            <a:chExt cx="320143" cy="392581"/>
          </a:xfrm>
        </p:grpSpPr>
        <p:sp>
          <p:nvSpPr>
            <p:cNvPr id="5" name="Google Shape;10454;p59">
              <a:extLst>
                <a:ext uri="{FF2B5EF4-FFF2-40B4-BE49-F238E27FC236}">
                  <a16:creationId xmlns:a16="http://schemas.microsoft.com/office/drawing/2014/main" id="{A3B2C70F-B63B-8345-5CB7-D5948D8D765A}"/>
                </a:ext>
              </a:extLst>
            </p:cNvPr>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455;p59">
              <a:extLst>
                <a:ext uri="{FF2B5EF4-FFF2-40B4-BE49-F238E27FC236}">
                  <a16:creationId xmlns:a16="http://schemas.microsoft.com/office/drawing/2014/main" id="{FB687C3F-8070-7607-D783-1D9B4A745751}"/>
                </a:ext>
              </a:extLst>
            </p:cNvPr>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456;p59">
              <a:extLst>
                <a:ext uri="{FF2B5EF4-FFF2-40B4-BE49-F238E27FC236}">
                  <a16:creationId xmlns:a16="http://schemas.microsoft.com/office/drawing/2014/main" id="{0A5B77F3-E19C-AD0E-4A9B-865C5B389A9A}"/>
                </a:ext>
              </a:extLst>
            </p:cNvPr>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457;p59">
              <a:extLst>
                <a:ext uri="{FF2B5EF4-FFF2-40B4-BE49-F238E27FC236}">
                  <a16:creationId xmlns:a16="http://schemas.microsoft.com/office/drawing/2014/main" id="{622FF3C0-4954-B3F1-B389-592FB244F4C8}"/>
                </a:ext>
              </a:extLst>
            </p:cNvPr>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458;p59">
              <a:extLst>
                <a:ext uri="{FF2B5EF4-FFF2-40B4-BE49-F238E27FC236}">
                  <a16:creationId xmlns:a16="http://schemas.microsoft.com/office/drawing/2014/main" id="{F8546C34-F2EE-044C-2D2D-B5DE32519FB8}"/>
                </a:ext>
              </a:extLst>
            </p:cNvPr>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459;p59">
              <a:extLst>
                <a:ext uri="{FF2B5EF4-FFF2-40B4-BE49-F238E27FC236}">
                  <a16:creationId xmlns:a16="http://schemas.microsoft.com/office/drawing/2014/main" id="{D23F9E96-9CFE-8A66-7DC6-5A36901BE6AD}"/>
                </a:ext>
              </a:extLst>
            </p:cNvPr>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460;p59">
              <a:extLst>
                <a:ext uri="{FF2B5EF4-FFF2-40B4-BE49-F238E27FC236}">
                  <a16:creationId xmlns:a16="http://schemas.microsoft.com/office/drawing/2014/main" id="{8C204CD4-9DD3-32FD-4DB7-84D6698C3650}"/>
                </a:ext>
              </a:extLst>
            </p:cNvPr>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461;p59">
              <a:extLst>
                <a:ext uri="{FF2B5EF4-FFF2-40B4-BE49-F238E27FC236}">
                  <a16:creationId xmlns:a16="http://schemas.microsoft.com/office/drawing/2014/main" id="{27A2F779-21D8-D1F3-EE8D-52D036B40954}"/>
                </a:ext>
              </a:extLst>
            </p:cNvPr>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462;p59">
              <a:extLst>
                <a:ext uri="{FF2B5EF4-FFF2-40B4-BE49-F238E27FC236}">
                  <a16:creationId xmlns:a16="http://schemas.microsoft.com/office/drawing/2014/main" id="{2D1A3A5B-DB55-5E54-C1EF-8162293A0BCA}"/>
                </a:ext>
              </a:extLst>
            </p:cNvPr>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463;p59">
              <a:extLst>
                <a:ext uri="{FF2B5EF4-FFF2-40B4-BE49-F238E27FC236}">
                  <a16:creationId xmlns:a16="http://schemas.microsoft.com/office/drawing/2014/main" id="{3433BF64-40AC-3E39-3FD5-E05552509765}"/>
                </a:ext>
              </a:extLst>
            </p:cNvPr>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464;p59">
              <a:extLst>
                <a:ext uri="{FF2B5EF4-FFF2-40B4-BE49-F238E27FC236}">
                  <a16:creationId xmlns:a16="http://schemas.microsoft.com/office/drawing/2014/main" id="{23BD8F2A-F4D0-488C-621A-20B369217357}"/>
                </a:ext>
              </a:extLst>
            </p:cNvPr>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465;p59">
              <a:extLst>
                <a:ext uri="{FF2B5EF4-FFF2-40B4-BE49-F238E27FC236}">
                  <a16:creationId xmlns:a16="http://schemas.microsoft.com/office/drawing/2014/main" id="{0C373531-DAAE-CE85-DD19-7C3740F461F6}"/>
                </a:ext>
              </a:extLst>
            </p:cNvPr>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58814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3"/>
                </a:solidFill>
              </a:rPr>
              <a:t>CONCLUSION</a:t>
            </a:r>
            <a:endParaRPr dirty="0">
              <a:solidFill>
                <a:schemeClr val="accent3"/>
              </a:solidFill>
            </a:endParaRPr>
          </a:p>
        </p:txBody>
      </p:sp>
      <p:sp>
        <p:nvSpPr>
          <p:cNvPr id="59" name="Google Shape;479;p27">
            <a:extLst>
              <a:ext uri="{FF2B5EF4-FFF2-40B4-BE49-F238E27FC236}">
                <a16:creationId xmlns:a16="http://schemas.microsoft.com/office/drawing/2014/main" id="{B6321681-4831-35F9-192F-F7A8F4DBB4CF}"/>
              </a:ext>
            </a:extLst>
          </p:cNvPr>
          <p:cNvSpPr txBox="1">
            <a:spLocks/>
          </p:cNvSpPr>
          <p:nvPr/>
        </p:nvSpPr>
        <p:spPr>
          <a:xfrm>
            <a:off x="886222" y="1202307"/>
            <a:ext cx="7240045" cy="44969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2000" dirty="0"/>
              <a:t>1. There are 3 Different Profiles of San Francisco Library Users: </a:t>
            </a:r>
          </a:p>
          <a:p>
            <a:endParaRPr lang="en-US" sz="2000" dirty="0"/>
          </a:p>
          <a:p>
            <a:r>
              <a:rPr lang="en-US" sz="2000" dirty="0"/>
              <a:t>	A. Cluster 1 (24.2%) : Non-Adults that prefer Digital Transactions</a:t>
            </a:r>
          </a:p>
          <a:p>
            <a:r>
              <a:rPr lang="en-US" sz="2000" dirty="0"/>
              <a:t>	B. Cluster 2 (54.4%) : Adults that prefer Digital Transactions	C. Cluster 3 (21.4%) : Traditional Users that prefer phones and prints</a:t>
            </a:r>
          </a:p>
          <a:p>
            <a:endParaRPr lang="en-US" sz="2000" dirty="0"/>
          </a:p>
          <a:p>
            <a:r>
              <a:rPr lang="en-US" sz="2000" dirty="0"/>
              <a:t>2. Almost </a:t>
            </a:r>
            <a:r>
              <a:rPr lang="en-US" sz="2000" b="1" dirty="0">
                <a:solidFill>
                  <a:schemeClr val="accent3"/>
                </a:solidFill>
              </a:rPr>
              <a:t>80%</a:t>
            </a:r>
            <a:r>
              <a:rPr lang="en-US" sz="2000" dirty="0">
                <a:solidFill>
                  <a:schemeClr val="accent3"/>
                </a:solidFill>
              </a:rPr>
              <a:t> </a:t>
            </a:r>
            <a:r>
              <a:rPr lang="en-US" sz="2000" dirty="0"/>
              <a:t>of the Users prefer to transact digitally. This insight can then be factored in by the library in their budget allocation.</a:t>
            </a:r>
          </a:p>
          <a:p>
            <a:endParaRPr lang="en-US" sz="2000" dirty="0"/>
          </a:p>
          <a:p>
            <a:endParaRPr lang="en-US" sz="2000" dirty="0"/>
          </a:p>
          <a:p>
            <a:endParaRPr lang="en-US" sz="2000" dirty="0"/>
          </a:p>
        </p:txBody>
      </p:sp>
      <p:grpSp>
        <p:nvGrpSpPr>
          <p:cNvPr id="32" name="Google Shape;10231;p59">
            <a:extLst>
              <a:ext uri="{FF2B5EF4-FFF2-40B4-BE49-F238E27FC236}">
                <a16:creationId xmlns:a16="http://schemas.microsoft.com/office/drawing/2014/main" id="{FCD6C396-38B2-0AF2-D02E-29FACE5DABEB}"/>
              </a:ext>
            </a:extLst>
          </p:cNvPr>
          <p:cNvGrpSpPr/>
          <p:nvPr/>
        </p:nvGrpSpPr>
        <p:grpSpPr>
          <a:xfrm>
            <a:off x="7913913" y="3864399"/>
            <a:ext cx="1147189" cy="1117423"/>
            <a:chOff x="3513010" y="3816134"/>
            <a:chExt cx="362223" cy="361108"/>
          </a:xfrm>
        </p:grpSpPr>
        <p:sp>
          <p:nvSpPr>
            <p:cNvPr id="33" name="Google Shape;10232;p59">
              <a:extLst>
                <a:ext uri="{FF2B5EF4-FFF2-40B4-BE49-F238E27FC236}">
                  <a16:creationId xmlns:a16="http://schemas.microsoft.com/office/drawing/2014/main" id="{5D3271CB-DE48-88C7-FF68-247C19DC293C}"/>
                </a:ext>
              </a:extLst>
            </p:cNvPr>
            <p:cNvSpPr/>
            <p:nvPr/>
          </p:nvSpPr>
          <p:spPr>
            <a:xfrm>
              <a:off x="3513010" y="3816134"/>
              <a:ext cx="362223" cy="361108"/>
            </a:xfrm>
            <a:custGeom>
              <a:avLst/>
              <a:gdLst/>
              <a:ahLst/>
              <a:cxnLst/>
              <a:rect l="l" t="t" r="r" b="b"/>
              <a:pathLst>
                <a:path w="11371" h="11336" extrusionOk="0">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233;p59">
              <a:extLst>
                <a:ext uri="{FF2B5EF4-FFF2-40B4-BE49-F238E27FC236}">
                  <a16:creationId xmlns:a16="http://schemas.microsoft.com/office/drawing/2014/main" id="{D5F7B2B8-E30F-1BAD-F1DD-19B654D0B81F}"/>
                </a:ext>
              </a:extLst>
            </p:cNvPr>
            <p:cNvSpPr/>
            <p:nvPr/>
          </p:nvSpPr>
          <p:spPr>
            <a:xfrm>
              <a:off x="3618450" y="3879112"/>
              <a:ext cx="157045" cy="24688"/>
            </a:xfrm>
            <a:custGeom>
              <a:avLst/>
              <a:gdLst/>
              <a:ahLst/>
              <a:cxnLst/>
              <a:rect l="l" t="t" r="r" b="b"/>
              <a:pathLst>
                <a:path w="4930" h="775" extrusionOk="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234;p59">
              <a:extLst>
                <a:ext uri="{FF2B5EF4-FFF2-40B4-BE49-F238E27FC236}">
                  <a16:creationId xmlns:a16="http://schemas.microsoft.com/office/drawing/2014/main" id="{E8834B57-9F18-1310-FF3F-FC19298A5BD7}"/>
                </a:ext>
              </a:extLst>
            </p:cNvPr>
            <p:cNvSpPr/>
            <p:nvPr/>
          </p:nvSpPr>
          <p:spPr>
            <a:xfrm>
              <a:off x="3618450" y="3921192"/>
              <a:ext cx="127834" cy="24688"/>
            </a:xfrm>
            <a:custGeom>
              <a:avLst/>
              <a:gdLst/>
              <a:ahLst/>
              <a:cxnLst/>
              <a:rect l="l" t="t" r="r" b="b"/>
              <a:pathLst>
                <a:path w="4013" h="775" extrusionOk="0">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235;p59">
              <a:extLst>
                <a:ext uri="{FF2B5EF4-FFF2-40B4-BE49-F238E27FC236}">
                  <a16:creationId xmlns:a16="http://schemas.microsoft.com/office/drawing/2014/main" id="{375BA184-8D0E-9911-FB12-887E371A2F87}"/>
                </a:ext>
              </a:extLst>
            </p:cNvPr>
            <p:cNvSpPr/>
            <p:nvPr/>
          </p:nvSpPr>
          <p:spPr>
            <a:xfrm>
              <a:off x="3617304" y="3962922"/>
              <a:ext cx="98655" cy="24688"/>
            </a:xfrm>
            <a:custGeom>
              <a:avLst/>
              <a:gdLst/>
              <a:ahLst/>
              <a:cxnLst/>
              <a:rect l="l" t="t" r="r" b="b"/>
              <a:pathLst>
                <a:path w="3097" h="775" extrusionOk="0">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70671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3"/>
                </a:solidFill>
              </a:rPr>
              <a:t>RECOMMENDATIONS</a:t>
            </a:r>
            <a:endParaRPr dirty="0">
              <a:solidFill>
                <a:schemeClr val="accent3"/>
              </a:solidFill>
            </a:endParaRPr>
          </a:p>
        </p:txBody>
      </p:sp>
      <p:sp>
        <p:nvSpPr>
          <p:cNvPr id="59" name="Google Shape;479;p27">
            <a:extLst>
              <a:ext uri="{FF2B5EF4-FFF2-40B4-BE49-F238E27FC236}">
                <a16:creationId xmlns:a16="http://schemas.microsoft.com/office/drawing/2014/main" id="{B6321681-4831-35F9-192F-F7A8F4DBB4CF}"/>
              </a:ext>
            </a:extLst>
          </p:cNvPr>
          <p:cNvSpPr txBox="1">
            <a:spLocks/>
          </p:cNvSpPr>
          <p:nvPr/>
        </p:nvSpPr>
        <p:spPr>
          <a:xfrm>
            <a:off x="951977" y="-67365"/>
            <a:ext cx="7240045" cy="44969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2000" dirty="0"/>
              <a:t>1. Retain Traditional services: There is still a significant portion of users that prefers to transact traditionally i.e., thru phones and prints. This can be revisited with the latest numbers (especially post-pandemic) before deciding to go fully digital.</a:t>
            </a:r>
          </a:p>
          <a:p>
            <a:endParaRPr lang="en-US" sz="2000" dirty="0"/>
          </a:p>
          <a:p>
            <a:r>
              <a:rPr lang="en-US" sz="2000" dirty="0"/>
              <a:t>2. Focus on Digital services: With the majority of users preferring digital transactions, the library should offer more digital services like webinars and allocate for cloud infrastructures. This also means that there is an opportunity for further Data Science related projects like Recommender systems.</a:t>
            </a:r>
          </a:p>
        </p:txBody>
      </p:sp>
      <p:grpSp>
        <p:nvGrpSpPr>
          <p:cNvPr id="17" name="Google Shape;10231;p59">
            <a:extLst>
              <a:ext uri="{FF2B5EF4-FFF2-40B4-BE49-F238E27FC236}">
                <a16:creationId xmlns:a16="http://schemas.microsoft.com/office/drawing/2014/main" id="{72A8D265-8231-C24E-B275-6A6C0D0A9071}"/>
              </a:ext>
            </a:extLst>
          </p:cNvPr>
          <p:cNvGrpSpPr/>
          <p:nvPr/>
        </p:nvGrpSpPr>
        <p:grpSpPr>
          <a:xfrm>
            <a:off x="7913913" y="3864399"/>
            <a:ext cx="1147189" cy="1117423"/>
            <a:chOff x="3513010" y="3816134"/>
            <a:chExt cx="362223" cy="361108"/>
          </a:xfrm>
        </p:grpSpPr>
        <p:sp>
          <p:nvSpPr>
            <p:cNvPr id="18" name="Google Shape;10232;p59">
              <a:extLst>
                <a:ext uri="{FF2B5EF4-FFF2-40B4-BE49-F238E27FC236}">
                  <a16:creationId xmlns:a16="http://schemas.microsoft.com/office/drawing/2014/main" id="{0B3D6E6A-F099-C529-5404-41D8B36C1CF6}"/>
                </a:ext>
              </a:extLst>
            </p:cNvPr>
            <p:cNvSpPr/>
            <p:nvPr/>
          </p:nvSpPr>
          <p:spPr>
            <a:xfrm>
              <a:off x="3513010" y="3816134"/>
              <a:ext cx="362223" cy="361108"/>
            </a:xfrm>
            <a:custGeom>
              <a:avLst/>
              <a:gdLst/>
              <a:ahLst/>
              <a:cxnLst/>
              <a:rect l="l" t="t" r="r" b="b"/>
              <a:pathLst>
                <a:path w="11371" h="11336" extrusionOk="0">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233;p59">
              <a:extLst>
                <a:ext uri="{FF2B5EF4-FFF2-40B4-BE49-F238E27FC236}">
                  <a16:creationId xmlns:a16="http://schemas.microsoft.com/office/drawing/2014/main" id="{454D0C88-505F-D3B0-067C-8FC09C04A374}"/>
                </a:ext>
              </a:extLst>
            </p:cNvPr>
            <p:cNvSpPr/>
            <p:nvPr/>
          </p:nvSpPr>
          <p:spPr>
            <a:xfrm>
              <a:off x="3618450" y="3879112"/>
              <a:ext cx="157045" cy="24688"/>
            </a:xfrm>
            <a:custGeom>
              <a:avLst/>
              <a:gdLst/>
              <a:ahLst/>
              <a:cxnLst/>
              <a:rect l="l" t="t" r="r" b="b"/>
              <a:pathLst>
                <a:path w="4930" h="775" extrusionOk="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234;p59">
              <a:extLst>
                <a:ext uri="{FF2B5EF4-FFF2-40B4-BE49-F238E27FC236}">
                  <a16:creationId xmlns:a16="http://schemas.microsoft.com/office/drawing/2014/main" id="{1DC67D4D-8232-4784-1E29-DD2B81878608}"/>
                </a:ext>
              </a:extLst>
            </p:cNvPr>
            <p:cNvSpPr/>
            <p:nvPr/>
          </p:nvSpPr>
          <p:spPr>
            <a:xfrm>
              <a:off x="3618450" y="3921192"/>
              <a:ext cx="127834" cy="24688"/>
            </a:xfrm>
            <a:custGeom>
              <a:avLst/>
              <a:gdLst/>
              <a:ahLst/>
              <a:cxnLst/>
              <a:rect l="l" t="t" r="r" b="b"/>
              <a:pathLst>
                <a:path w="4013" h="775" extrusionOk="0">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235;p59">
              <a:extLst>
                <a:ext uri="{FF2B5EF4-FFF2-40B4-BE49-F238E27FC236}">
                  <a16:creationId xmlns:a16="http://schemas.microsoft.com/office/drawing/2014/main" id="{5E8CFAA7-C1F2-4796-D426-B54C843E6017}"/>
                </a:ext>
              </a:extLst>
            </p:cNvPr>
            <p:cNvSpPr/>
            <p:nvPr/>
          </p:nvSpPr>
          <p:spPr>
            <a:xfrm>
              <a:off x="3617304" y="3962922"/>
              <a:ext cx="98655" cy="24688"/>
            </a:xfrm>
            <a:custGeom>
              <a:avLst/>
              <a:gdLst/>
              <a:ahLst/>
              <a:cxnLst/>
              <a:rect l="l" t="t" r="r" b="b"/>
              <a:pathLst>
                <a:path w="3097" h="775" extrusionOk="0">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30002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792"/>
        <p:cNvGrpSpPr/>
        <p:nvPr/>
      </p:nvGrpSpPr>
      <p:grpSpPr>
        <a:xfrm>
          <a:off x="0" y="0"/>
          <a:ext cx="0" cy="0"/>
          <a:chOff x="0" y="0"/>
          <a:chExt cx="0" cy="0"/>
        </a:xfrm>
      </p:grpSpPr>
      <p:pic>
        <p:nvPicPr>
          <p:cNvPr id="13793" name="Google Shape;13793;p65">
            <a:hlinkClick r:id="rId3"/>
          </p:cNvPr>
          <p:cNvPicPr preferRelativeResize="0"/>
          <p:nvPr/>
        </p:nvPicPr>
        <p:blipFill>
          <a:blip r:embed="rId4">
            <a:alphaModFix/>
          </a:blip>
          <a:stretch>
            <a:fillRect/>
          </a:stretch>
        </p:blipFill>
        <p:spPr>
          <a:xfrm>
            <a:off x="6782092" y="4246150"/>
            <a:ext cx="2241874" cy="897350"/>
          </a:xfrm>
          <a:prstGeom prst="rect">
            <a:avLst/>
          </a:prstGeom>
          <a:noFill/>
          <a:ln>
            <a:noFill/>
          </a:ln>
        </p:spPr>
      </p:pic>
      <p:sp>
        <p:nvSpPr>
          <p:cNvPr id="7" name="Google Shape;479;p27">
            <a:extLst>
              <a:ext uri="{FF2B5EF4-FFF2-40B4-BE49-F238E27FC236}">
                <a16:creationId xmlns:a16="http://schemas.microsoft.com/office/drawing/2014/main" id="{1F1060F5-A650-4435-F0E7-241872C4B31E}"/>
              </a:ext>
            </a:extLst>
          </p:cNvPr>
          <p:cNvSpPr txBox="1">
            <a:spLocks/>
          </p:cNvSpPr>
          <p:nvPr/>
        </p:nvSpPr>
        <p:spPr>
          <a:xfrm>
            <a:off x="2970139" y="2018443"/>
            <a:ext cx="4576200"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400" b="1" dirty="0">
                <a:solidFill>
                  <a:schemeClr val="accent1"/>
                </a:solidFill>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3"/>
                </a:solidFill>
              </a:rPr>
              <a:t>DATASET</a:t>
            </a:r>
            <a:endParaRPr dirty="0">
              <a:solidFill>
                <a:schemeClr val="accent3"/>
              </a:solidFill>
            </a:endParaRPr>
          </a:p>
        </p:txBody>
      </p:sp>
      <p:sp>
        <p:nvSpPr>
          <p:cNvPr id="59" name="Google Shape;479;p27">
            <a:extLst>
              <a:ext uri="{FF2B5EF4-FFF2-40B4-BE49-F238E27FC236}">
                <a16:creationId xmlns:a16="http://schemas.microsoft.com/office/drawing/2014/main" id="{B6321681-4831-35F9-192F-F7A8F4DBB4CF}"/>
              </a:ext>
            </a:extLst>
          </p:cNvPr>
          <p:cNvSpPr txBox="1">
            <a:spLocks/>
          </p:cNvSpPr>
          <p:nvPr/>
        </p:nvSpPr>
        <p:spPr>
          <a:xfrm>
            <a:off x="922065" y="563625"/>
            <a:ext cx="7512804" cy="42887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dirty="0"/>
              <a:t>This project utilizes the datasets generated from the website of San Francisco City which can be retrieved from </a:t>
            </a:r>
            <a:r>
              <a:rPr lang="en-US" dirty="0" err="1"/>
              <a:t>data.sfgov.org</a:t>
            </a:r>
            <a:r>
              <a:rPr lang="en-US" dirty="0"/>
              <a:t> (</a:t>
            </a:r>
            <a:r>
              <a:rPr lang="en-US" u="sng" dirty="0">
                <a:hlinkClick r:id="rId3"/>
              </a:rPr>
              <a:t>https://catalog.data.gov/dataset/library-usage</a:t>
            </a:r>
            <a:r>
              <a:rPr lang="en-US" dirty="0"/>
              <a:t>).</a:t>
            </a:r>
          </a:p>
          <a:p>
            <a:endParaRPr lang="en-US" dirty="0"/>
          </a:p>
          <a:p>
            <a:br>
              <a:rPr lang="en-US" dirty="0"/>
            </a:br>
            <a:endParaRPr lang="en-US" dirty="0"/>
          </a:p>
        </p:txBody>
      </p:sp>
      <p:grpSp>
        <p:nvGrpSpPr>
          <p:cNvPr id="4" name="Google Shape;10453;p59">
            <a:extLst>
              <a:ext uri="{FF2B5EF4-FFF2-40B4-BE49-F238E27FC236}">
                <a16:creationId xmlns:a16="http://schemas.microsoft.com/office/drawing/2014/main" id="{412BF12B-B6A9-845D-0ABA-4BDC48439E58}"/>
              </a:ext>
            </a:extLst>
          </p:cNvPr>
          <p:cNvGrpSpPr/>
          <p:nvPr/>
        </p:nvGrpSpPr>
        <p:grpSpPr>
          <a:xfrm>
            <a:off x="7792794" y="3450770"/>
            <a:ext cx="1231464" cy="1510105"/>
            <a:chOff x="3086313" y="2877049"/>
            <a:chExt cx="320143" cy="392581"/>
          </a:xfrm>
        </p:grpSpPr>
        <p:sp>
          <p:nvSpPr>
            <p:cNvPr id="5" name="Google Shape;10454;p59">
              <a:extLst>
                <a:ext uri="{FF2B5EF4-FFF2-40B4-BE49-F238E27FC236}">
                  <a16:creationId xmlns:a16="http://schemas.microsoft.com/office/drawing/2014/main" id="{A3B2C70F-B63B-8345-5CB7-D5948D8D765A}"/>
                </a:ext>
              </a:extLst>
            </p:cNvPr>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455;p59">
              <a:extLst>
                <a:ext uri="{FF2B5EF4-FFF2-40B4-BE49-F238E27FC236}">
                  <a16:creationId xmlns:a16="http://schemas.microsoft.com/office/drawing/2014/main" id="{FB687C3F-8070-7607-D783-1D9B4A745751}"/>
                </a:ext>
              </a:extLst>
            </p:cNvPr>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456;p59">
              <a:extLst>
                <a:ext uri="{FF2B5EF4-FFF2-40B4-BE49-F238E27FC236}">
                  <a16:creationId xmlns:a16="http://schemas.microsoft.com/office/drawing/2014/main" id="{0A5B77F3-E19C-AD0E-4A9B-865C5B389A9A}"/>
                </a:ext>
              </a:extLst>
            </p:cNvPr>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457;p59">
              <a:extLst>
                <a:ext uri="{FF2B5EF4-FFF2-40B4-BE49-F238E27FC236}">
                  <a16:creationId xmlns:a16="http://schemas.microsoft.com/office/drawing/2014/main" id="{622FF3C0-4954-B3F1-B389-592FB244F4C8}"/>
                </a:ext>
              </a:extLst>
            </p:cNvPr>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458;p59">
              <a:extLst>
                <a:ext uri="{FF2B5EF4-FFF2-40B4-BE49-F238E27FC236}">
                  <a16:creationId xmlns:a16="http://schemas.microsoft.com/office/drawing/2014/main" id="{F8546C34-F2EE-044C-2D2D-B5DE32519FB8}"/>
                </a:ext>
              </a:extLst>
            </p:cNvPr>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459;p59">
              <a:extLst>
                <a:ext uri="{FF2B5EF4-FFF2-40B4-BE49-F238E27FC236}">
                  <a16:creationId xmlns:a16="http://schemas.microsoft.com/office/drawing/2014/main" id="{D23F9E96-9CFE-8A66-7DC6-5A36901BE6AD}"/>
                </a:ext>
              </a:extLst>
            </p:cNvPr>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460;p59">
              <a:extLst>
                <a:ext uri="{FF2B5EF4-FFF2-40B4-BE49-F238E27FC236}">
                  <a16:creationId xmlns:a16="http://schemas.microsoft.com/office/drawing/2014/main" id="{8C204CD4-9DD3-32FD-4DB7-84D6698C3650}"/>
                </a:ext>
              </a:extLst>
            </p:cNvPr>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461;p59">
              <a:extLst>
                <a:ext uri="{FF2B5EF4-FFF2-40B4-BE49-F238E27FC236}">
                  <a16:creationId xmlns:a16="http://schemas.microsoft.com/office/drawing/2014/main" id="{27A2F779-21D8-D1F3-EE8D-52D036B40954}"/>
                </a:ext>
              </a:extLst>
            </p:cNvPr>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462;p59">
              <a:extLst>
                <a:ext uri="{FF2B5EF4-FFF2-40B4-BE49-F238E27FC236}">
                  <a16:creationId xmlns:a16="http://schemas.microsoft.com/office/drawing/2014/main" id="{2D1A3A5B-DB55-5E54-C1EF-8162293A0BCA}"/>
                </a:ext>
              </a:extLst>
            </p:cNvPr>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463;p59">
              <a:extLst>
                <a:ext uri="{FF2B5EF4-FFF2-40B4-BE49-F238E27FC236}">
                  <a16:creationId xmlns:a16="http://schemas.microsoft.com/office/drawing/2014/main" id="{3433BF64-40AC-3E39-3FD5-E05552509765}"/>
                </a:ext>
              </a:extLst>
            </p:cNvPr>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464;p59">
              <a:extLst>
                <a:ext uri="{FF2B5EF4-FFF2-40B4-BE49-F238E27FC236}">
                  <a16:creationId xmlns:a16="http://schemas.microsoft.com/office/drawing/2014/main" id="{23BD8F2A-F4D0-488C-621A-20B369217357}"/>
                </a:ext>
              </a:extLst>
            </p:cNvPr>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465;p59">
              <a:extLst>
                <a:ext uri="{FF2B5EF4-FFF2-40B4-BE49-F238E27FC236}">
                  <a16:creationId xmlns:a16="http://schemas.microsoft.com/office/drawing/2014/main" id="{0C373531-DAAE-CE85-DD19-7C3740F461F6}"/>
                </a:ext>
              </a:extLst>
            </p:cNvPr>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27104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3"/>
                </a:solidFill>
              </a:rPr>
              <a:t>PROBLEM</a:t>
            </a:r>
            <a:endParaRPr dirty="0">
              <a:solidFill>
                <a:schemeClr val="accent3"/>
              </a:solidFill>
            </a:endParaRPr>
          </a:p>
        </p:txBody>
      </p:sp>
      <p:sp>
        <p:nvSpPr>
          <p:cNvPr id="59" name="Google Shape;479;p27">
            <a:extLst>
              <a:ext uri="{FF2B5EF4-FFF2-40B4-BE49-F238E27FC236}">
                <a16:creationId xmlns:a16="http://schemas.microsoft.com/office/drawing/2014/main" id="{B6321681-4831-35F9-192F-F7A8F4DBB4CF}"/>
              </a:ext>
            </a:extLst>
          </p:cNvPr>
          <p:cNvSpPr txBox="1">
            <a:spLocks/>
          </p:cNvSpPr>
          <p:nvPr/>
        </p:nvSpPr>
        <p:spPr>
          <a:xfrm>
            <a:off x="922065" y="1063677"/>
            <a:ext cx="7512804" cy="12876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dirty="0"/>
              <a:t>1) What are the profiles of San Francisco Library users?</a:t>
            </a:r>
          </a:p>
        </p:txBody>
      </p:sp>
      <p:grpSp>
        <p:nvGrpSpPr>
          <p:cNvPr id="17" name="Google Shape;9887;p58">
            <a:extLst>
              <a:ext uri="{FF2B5EF4-FFF2-40B4-BE49-F238E27FC236}">
                <a16:creationId xmlns:a16="http://schemas.microsoft.com/office/drawing/2014/main" id="{4AB427B2-F09B-AC7F-5648-94F98999ED0B}"/>
              </a:ext>
            </a:extLst>
          </p:cNvPr>
          <p:cNvGrpSpPr/>
          <p:nvPr/>
        </p:nvGrpSpPr>
        <p:grpSpPr>
          <a:xfrm>
            <a:off x="7479324" y="3375675"/>
            <a:ext cx="1485222" cy="1483696"/>
            <a:chOff x="2497275" y="2744159"/>
            <a:chExt cx="370930" cy="370549"/>
          </a:xfrm>
        </p:grpSpPr>
        <p:sp>
          <p:nvSpPr>
            <p:cNvPr id="18" name="Google Shape;9888;p58">
              <a:extLst>
                <a:ext uri="{FF2B5EF4-FFF2-40B4-BE49-F238E27FC236}">
                  <a16:creationId xmlns:a16="http://schemas.microsoft.com/office/drawing/2014/main" id="{ECF78F37-6776-BB96-8CD3-4A1FB892EB0D}"/>
                </a:ext>
              </a:extLst>
            </p:cNvPr>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889;p58">
              <a:extLst>
                <a:ext uri="{FF2B5EF4-FFF2-40B4-BE49-F238E27FC236}">
                  <a16:creationId xmlns:a16="http://schemas.microsoft.com/office/drawing/2014/main" id="{6F51C56D-7E50-9603-1C0D-6BDAB6628265}"/>
                </a:ext>
              </a:extLst>
            </p:cNvPr>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890;p58">
              <a:extLst>
                <a:ext uri="{FF2B5EF4-FFF2-40B4-BE49-F238E27FC236}">
                  <a16:creationId xmlns:a16="http://schemas.microsoft.com/office/drawing/2014/main" id="{5A0D4F8E-2512-5D80-3E3A-59F15024B39E}"/>
                </a:ext>
              </a:extLst>
            </p:cNvPr>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891;p58">
              <a:extLst>
                <a:ext uri="{FF2B5EF4-FFF2-40B4-BE49-F238E27FC236}">
                  <a16:creationId xmlns:a16="http://schemas.microsoft.com/office/drawing/2014/main" id="{BDF7E2DC-8516-321C-84C0-106710DFBEAE}"/>
                </a:ext>
              </a:extLst>
            </p:cNvPr>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892;p58">
              <a:extLst>
                <a:ext uri="{FF2B5EF4-FFF2-40B4-BE49-F238E27FC236}">
                  <a16:creationId xmlns:a16="http://schemas.microsoft.com/office/drawing/2014/main" id="{6A6E4E52-E664-E09F-E825-1B928A0356A9}"/>
                </a:ext>
              </a:extLst>
            </p:cNvPr>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893;p58">
              <a:extLst>
                <a:ext uri="{FF2B5EF4-FFF2-40B4-BE49-F238E27FC236}">
                  <a16:creationId xmlns:a16="http://schemas.microsoft.com/office/drawing/2014/main" id="{0CA07E0D-D213-7BDF-42FE-913B78AB850F}"/>
                </a:ext>
              </a:extLst>
            </p:cNvPr>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94293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3"/>
                </a:solidFill>
              </a:rPr>
              <a:t>DATA MINING ALGO</a:t>
            </a:r>
            <a:endParaRPr dirty="0">
              <a:solidFill>
                <a:schemeClr val="accent3"/>
              </a:solidFill>
            </a:endParaRPr>
          </a:p>
        </p:txBody>
      </p:sp>
      <p:sp>
        <p:nvSpPr>
          <p:cNvPr id="59" name="Google Shape;479;p27">
            <a:extLst>
              <a:ext uri="{FF2B5EF4-FFF2-40B4-BE49-F238E27FC236}">
                <a16:creationId xmlns:a16="http://schemas.microsoft.com/office/drawing/2014/main" id="{B6321681-4831-35F9-192F-F7A8F4DBB4CF}"/>
              </a:ext>
            </a:extLst>
          </p:cNvPr>
          <p:cNvSpPr txBox="1">
            <a:spLocks/>
          </p:cNvSpPr>
          <p:nvPr/>
        </p:nvSpPr>
        <p:spPr>
          <a:xfrm>
            <a:off x="922065" y="1063677"/>
            <a:ext cx="7512804" cy="12876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dirty="0"/>
              <a:t>1) K-means Clustering</a:t>
            </a:r>
          </a:p>
          <a:p>
            <a:r>
              <a:rPr lang="en-US" dirty="0"/>
              <a:t>2) Classification (For Cluster Understanding)</a:t>
            </a:r>
          </a:p>
        </p:txBody>
      </p:sp>
      <p:sp>
        <p:nvSpPr>
          <p:cNvPr id="12" name="Google Shape;11845;p61">
            <a:extLst>
              <a:ext uri="{FF2B5EF4-FFF2-40B4-BE49-F238E27FC236}">
                <a16:creationId xmlns:a16="http://schemas.microsoft.com/office/drawing/2014/main" id="{0CD1EACB-0787-4593-FCE6-3DAA0A1D9AA3}"/>
              </a:ext>
            </a:extLst>
          </p:cNvPr>
          <p:cNvSpPr/>
          <p:nvPr/>
        </p:nvSpPr>
        <p:spPr>
          <a:xfrm>
            <a:off x="7501099" y="3462160"/>
            <a:ext cx="1502914" cy="1506072"/>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41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3"/>
                </a:solidFill>
              </a:rPr>
              <a:t>BUSINESS VALUE</a:t>
            </a:r>
            <a:endParaRPr dirty="0">
              <a:solidFill>
                <a:schemeClr val="accent3"/>
              </a:solidFill>
            </a:endParaRPr>
          </a:p>
        </p:txBody>
      </p:sp>
      <p:sp>
        <p:nvSpPr>
          <p:cNvPr id="59" name="Google Shape;479;p27">
            <a:extLst>
              <a:ext uri="{FF2B5EF4-FFF2-40B4-BE49-F238E27FC236}">
                <a16:creationId xmlns:a16="http://schemas.microsoft.com/office/drawing/2014/main" id="{B6321681-4831-35F9-192F-F7A8F4DBB4CF}"/>
              </a:ext>
            </a:extLst>
          </p:cNvPr>
          <p:cNvSpPr txBox="1">
            <a:spLocks/>
          </p:cNvSpPr>
          <p:nvPr/>
        </p:nvSpPr>
        <p:spPr>
          <a:xfrm>
            <a:off x="702776" y="2979755"/>
            <a:ext cx="7639881" cy="12876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2800" dirty="0"/>
              <a:t>Findings of this project will provide perspectives and insights that can yield the following benefits:</a:t>
            </a:r>
            <a:br>
              <a:rPr lang="en-US" sz="2800" dirty="0"/>
            </a:br>
            <a:endParaRPr lang="en-US" sz="2800" dirty="0"/>
          </a:p>
          <a:p>
            <a:r>
              <a:rPr lang="en-US" sz="2800" dirty="0"/>
              <a:t>1) Improved customer satisfaction level</a:t>
            </a:r>
            <a:br>
              <a:rPr lang="en-US" sz="2800" dirty="0"/>
            </a:br>
            <a:r>
              <a:rPr lang="en-US" sz="2800" dirty="0"/>
              <a:t>2) Increase users’ library usage</a:t>
            </a:r>
            <a:br>
              <a:rPr lang="en-US" sz="2800" dirty="0"/>
            </a:br>
            <a:r>
              <a:rPr lang="en-US" sz="2800" dirty="0"/>
              <a:t>3) Improved visibility of public library within the community</a:t>
            </a:r>
          </a:p>
        </p:txBody>
      </p:sp>
      <p:grpSp>
        <p:nvGrpSpPr>
          <p:cNvPr id="9" name="Google Shape;11210;p60">
            <a:extLst>
              <a:ext uri="{FF2B5EF4-FFF2-40B4-BE49-F238E27FC236}">
                <a16:creationId xmlns:a16="http://schemas.microsoft.com/office/drawing/2014/main" id="{62299B0D-7E28-9F90-6DB0-3E7F3437D4BD}"/>
              </a:ext>
            </a:extLst>
          </p:cNvPr>
          <p:cNvGrpSpPr/>
          <p:nvPr/>
        </p:nvGrpSpPr>
        <p:grpSpPr>
          <a:xfrm>
            <a:off x="7612035" y="3578463"/>
            <a:ext cx="1410392" cy="1404257"/>
            <a:chOff x="3996113" y="4291176"/>
            <a:chExt cx="336512" cy="335048"/>
          </a:xfrm>
        </p:grpSpPr>
        <p:sp>
          <p:nvSpPr>
            <p:cNvPr id="10" name="Google Shape;11211;p60">
              <a:extLst>
                <a:ext uri="{FF2B5EF4-FFF2-40B4-BE49-F238E27FC236}">
                  <a16:creationId xmlns:a16="http://schemas.microsoft.com/office/drawing/2014/main" id="{119FAFC2-96BF-14B0-F954-23F95C98DD7B}"/>
                </a:ext>
              </a:extLst>
            </p:cNvPr>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212;p60">
              <a:extLst>
                <a:ext uri="{FF2B5EF4-FFF2-40B4-BE49-F238E27FC236}">
                  <a16:creationId xmlns:a16="http://schemas.microsoft.com/office/drawing/2014/main" id="{D7939B58-7FD9-4943-E8C0-714DF3D3148C}"/>
                </a:ext>
              </a:extLst>
            </p:cNvPr>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213;p60">
              <a:extLst>
                <a:ext uri="{FF2B5EF4-FFF2-40B4-BE49-F238E27FC236}">
                  <a16:creationId xmlns:a16="http://schemas.microsoft.com/office/drawing/2014/main" id="{983FCC64-CACC-592A-3DCB-263C31AF0650}"/>
                </a:ext>
              </a:extLst>
            </p:cNvPr>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211369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3"/>
                </a:solidFill>
              </a:rPr>
              <a:t>IMPORTING THE LIBRARIES</a:t>
            </a:r>
            <a:endParaRPr dirty="0">
              <a:solidFill>
                <a:schemeClr val="accent3"/>
              </a:solidFill>
            </a:endParaRPr>
          </a:p>
        </p:txBody>
      </p:sp>
      <p:pic>
        <p:nvPicPr>
          <p:cNvPr id="5" name="Picture 4" descr="Graphical user interface, text, application&#10;&#10;Description automatically generated">
            <a:extLst>
              <a:ext uri="{FF2B5EF4-FFF2-40B4-BE49-F238E27FC236}">
                <a16:creationId xmlns:a16="http://schemas.microsoft.com/office/drawing/2014/main" id="{1343649F-B24D-2426-E93D-CFAFA66D99A2}"/>
              </a:ext>
            </a:extLst>
          </p:cNvPr>
          <p:cNvPicPr>
            <a:picLocks noChangeAspect="1"/>
          </p:cNvPicPr>
          <p:nvPr/>
        </p:nvPicPr>
        <p:blipFill rotWithShape="1">
          <a:blip r:embed="rId3"/>
          <a:srcRect t="13762"/>
          <a:stretch/>
        </p:blipFill>
        <p:spPr>
          <a:xfrm>
            <a:off x="4200" y="1513115"/>
            <a:ext cx="9144000" cy="2486438"/>
          </a:xfrm>
          <a:prstGeom prst="rect">
            <a:avLst/>
          </a:prstGeom>
        </p:spPr>
      </p:pic>
    </p:spTree>
    <p:extLst>
      <p:ext uri="{BB962C8B-B14F-4D97-AF65-F5344CB8AC3E}">
        <p14:creationId xmlns:p14="http://schemas.microsoft.com/office/powerpoint/2010/main" val="1408531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4" y="411675"/>
            <a:ext cx="7012061" cy="577800"/>
          </a:xfrm>
          <a:prstGeom prst="rect">
            <a:avLst/>
          </a:prstGeom>
        </p:spPr>
        <p:txBody>
          <a:bodyPr spcFirstLastPara="1" wrap="square" lIns="91425" tIns="91425" rIns="91425" bIns="91425" anchor="b" anchorCtr="0">
            <a:noAutofit/>
          </a:bodyPr>
          <a:lstStyle/>
          <a:p>
            <a:pPr lvl="0"/>
            <a:r>
              <a:rPr lang="en-US" dirty="0">
                <a:solidFill>
                  <a:schemeClr val="accent3"/>
                </a:solidFill>
              </a:rPr>
              <a:t>INITIAL EDA + INITIAL DATA PRE-PROCESSING</a:t>
            </a:r>
          </a:p>
        </p:txBody>
      </p:sp>
      <p:pic>
        <p:nvPicPr>
          <p:cNvPr id="2" name="Picture 1">
            <a:extLst>
              <a:ext uri="{FF2B5EF4-FFF2-40B4-BE49-F238E27FC236}">
                <a16:creationId xmlns:a16="http://schemas.microsoft.com/office/drawing/2014/main" id="{4E714A1E-9139-DABE-0AD5-C25310E72D19}"/>
              </a:ext>
            </a:extLst>
          </p:cNvPr>
          <p:cNvPicPr>
            <a:picLocks noChangeAspect="1"/>
          </p:cNvPicPr>
          <p:nvPr/>
        </p:nvPicPr>
        <p:blipFill>
          <a:blip r:embed="rId3"/>
          <a:stretch>
            <a:fillRect/>
          </a:stretch>
        </p:blipFill>
        <p:spPr>
          <a:xfrm>
            <a:off x="0" y="1398716"/>
            <a:ext cx="9144000" cy="1538245"/>
          </a:xfrm>
          <a:prstGeom prst="rect">
            <a:avLst/>
          </a:prstGeom>
        </p:spPr>
      </p:pic>
      <p:pic>
        <p:nvPicPr>
          <p:cNvPr id="4" name="Picture 3">
            <a:extLst>
              <a:ext uri="{FF2B5EF4-FFF2-40B4-BE49-F238E27FC236}">
                <a16:creationId xmlns:a16="http://schemas.microsoft.com/office/drawing/2014/main" id="{42CC120C-DABA-98F0-4E55-99B846A0E2FF}"/>
              </a:ext>
            </a:extLst>
          </p:cNvPr>
          <p:cNvPicPr>
            <a:picLocks noChangeAspect="1"/>
          </p:cNvPicPr>
          <p:nvPr/>
        </p:nvPicPr>
        <p:blipFill>
          <a:blip r:embed="rId4"/>
          <a:stretch>
            <a:fillRect/>
          </a:stretch>
        </p:blipFill>
        <p:spPr>
          <a:xfrm>
            <a:off x="0" y="3346202"/>
            <a:ext cx="9144000" cy="763793"/>
          </a:xfrm>
          <a:prstGeom prst="rect">
            <a:avLst/>
          </a:prstGeom>
        </p:spPr>
      </p:pic>
    </p:spTree>
    <p:extLst>
      <p:ext uri="{BB962C8B-B14F-4D97-AF65-F5344CB8AC3E}">
        <p14:creationId xmlns:p14="http://schemas.microsoft.com/office/powerpoint/2010/main" val="431425907"/>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TotalTime>
  <Words>468</Words>
  <Application>Microsoft Office PowerPoint</Application>
  <PresentationFormat>On-screen Show (16:9)</PresentationFormat>
  <Paragraphs>62</Paragraphs>
  <Slides>32</Slides>
  <Notes>32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32</vt:i4>
      </vt:variant>
    </vt:vector>
  </HeadingPairs>
  <TitlesOfParts>
    <vt:vector size="41" baseType="lpstr">
      <vt:lpstr>Arial</vt:lpstr>
      <vt:lpstr>Share Tech</vt:lpstr>
      <vt:lpstr>Proxima Nova Semibold</vt:lpstr>
      <vt:lpstr>Fira Sans Extra Condensed Medium</vt:lpstr>
      <vt:lpstr>Advent Pro SemiBold</vt:lpstr>
      <vt:lpstr>Maven Pro</vt:lpstr>
      <vt:lpstr>Proxima Nova</vt:lpstr>
      <vt:lpstr>Data Science Consulting by Slidesgo</vt:lpstr>
      <vt:lpstr>Slidesgo Final Pages</vt:lpstr>
      <vt:lpstr>Determining The Different Profiles of Library Users</vt:lpstr>
      <vt:lpstr>CONTENT SUMMARY</vt:lpstr>
      <vt:lpstr>INTRODUCTION</vt:lpstr>
      <vt:lpstr>DATASET</vt:lpstr>
      <vt:lpstr>PROBLEM</vt:lpstr>
      <vt:lpstr>DATA MINING ALGO</vt:lpstr>
      <vt:lpstr>BUSINESS VALUE</vt:lpstr>
      <vt:lpstr>IMPORTING THE LIBRARIES</vt:lpstr>
      <vt:lpstr>INITIAL EDA + INITIAL DATA PRE-PROCESSING</vt:lpstr>
      <vt:lpstr>INITIAL EDA + INITIAL DATA PRE-PROCESSING</vt:lpstr>
      <vt:lpstr>INITIAL EDA + INITIAL DATA PRE-PROCESSING</vt:lpstr>
      <vt:lpstr>INITIAL EDA + INITIAL DATA PRE-PROCESSING</vt:lpstr>
      <vt:lpstr>INITIAL EDA + INITIAL DATA PRE-PROCESSING</vt:lpstr>
      <vt:lpstr>INITIAL EDA + INITIAL DATA PRE-PROCESSING</vt:lpstr>
      <vt:lpstr>INITIAL EDA + INITIAL DATA PRE-PROCESSING</vt:lpstr>
      <vt:lpstr>AUTOVIZ</vt:lpstr>
      <vt:lpstr>DATA TRANSFORMATION</vt:lpstr>
      <vt:lpstr>DATA TRANSFORMATION</vt:lpstr>
      <vt:lpstr>DATA TRANSFORMATION</vt:lpstr>
      <vt:lpstr>DATA TRANSFORMATION</vt:lpstr>
      <vt:lpstr>DATA TRANSFORMATION</vt:lpstr>
      <vt:lpstr>CLUSTERING</vt:lpstr>
      <vt:lpstr>CLUSTERING</vt:lpstr>
      <vt:lpstr>CLUSTERING</vt:lpstr>
      <vt:lpstr>UNDERSTANDING THE CLUSTER</vt:lpstr>
      <vt:lpstr>UNDERSTANDING THE CLUSTER</vt:lpstr>
      <vt:lpstr>UNDERSTANDING THE CLUSTER</vt:lpstr>
      <vt:lpstr>UNDERSTANDING THE CLUSTER</vt:lpstr>
      <vt:lpstr>UNDERSTANDING THE CLUSTER</vt:lpstr>
      <vt:lpstr>CONCLUSION</vt:lpstr>
      <vt:lpstr>RECOMMENDATIONS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Determining The Different Profiles of Library Users</dc:title>
  <cp:lastModifiedBy>John Laurence Zabanal</cp:lastModifiedBy>
  <cp:revision>14</cp:revision>
  <dcterms:modified xsi:type="dcterms:W3CDTF">2022-04-23T06:59:16Z</dcterms:modified>
</cp:coreProperties>
</file>